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3" r:id="rId5"/>
    <p:sldId id="260" r:id="rId6"/>
    <p:sldId id="264" r:id="rId7"/>
    <p:sldId id="261" r:id="rId8"/>
    <p:sldId id="265" r:id="rId9"/>
    <p:sldId id="262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327" r:id="rId18"/>
    <p:sldId id="323" r:id="rId19"/>
    <p:sldId id="324" r:id="rId20"/>
    <p:sldId id="314" r:id="rId21"/>
    <p:sldId id="315" r:id="rId22"/>
    <p:sldId id="316" r:id="rId23"/>
    <p:sldId id="317" r:id="rId24"/>
    <p:sldId id="258" r:id="rId25"/>
    <p:sldId id="273" r:id="rId26"/>
    <p:sldId id="274" r:id="rId27"/>
    <p:sldId id="277" r:id="rId28"/>
    <p:sldId id="278" r:id="rId29"/>
    <p:sldId id="279" r:id="rId30"/>
    <p:sldId id="280" r:id="rId31"/>
    <p:sldId id="305" r:id="rId32"/>
    <p:sldId id="318" r:id="rId33"/>
    <p:sldId id="312" r:id="rId34"/>
    <p:sldId id="313" r:id="rId35"/>
    <p:sldId id="275" r:id="rId36"/>
    <p:sldId id="276" r:id="rId37"/>
    <p:sldId id="321" r:id="rId38"/>
    <p:sldId id="283" r:id="rId39"/>
    <p:sldId id="319" r:id="rId40"/>
    <p:sldId id="284" r:id="rId41"/>
    <p:sldId id="326" r:id="rId42"/>
    <p:sldId id="285" r:id="rId4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0000"/>
    <a:srgbClr val="FFCC00"/>
    <a:srgbClr val="669900"/>
    <a:srgbClr val="E1C209"/>
    <a:srgbClr val="E1B5CF"/>
    <a:srgbClr val="DCAEDA"/>
    <a:srgbClr val="C494C8"/>
    <a:srgbClr val="C8D87A"/>
    <a:srgbClr val="DAA1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41" autoAdjust="0"/>
    <p:restoredTop sz="98548" autoAdjust="0"/>
  </p:normalViewPr>
  <p:slideViewPr>
    <p:cSldViewPr>
      <p:cViewPr>
        <p:scale>
          <a:sx n="70" d="100"/>
          <a:sy n="70" d="100"/>
        </p:scale>
        <p:origin x="-66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21"/>
    </mc:Choice>
    <mc:Fallback>
      <c:style val="21"/>
    </mc:Fallback>
  </mc:AlternateContent>
  <c:chart>
    <c:autoTitleDeleted val="1"/>
    <c:plotArea>
      <c:layout>
        <c:manualLayout>
          <c:layoutTarget val="inner"/>
          <c:xMode val="edge"/>
          <c:yMode val="edge"/>
          <c:x val="1.902021779715108E-2"/>
          <c:y val="0.31896574139516415"/>
          <c:w val="0.96195956440569785"/>
          <c:h val="0.53130178207149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Columna1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7030A0"/>
              </a:solidFill>
            </c:spPr>
          </c:dPt>
          <c:dLbls>
            <c:txPr>
              <a:bodyPr/>
              <a:lstStyle/>
              <a:p>
                <a:pPr>
                  <a:defRPr sz="1600" b="1">
                    <a:solidFill>
                      <a:schemeClr val="accent5">
                        <a:lumMod val="75000"/>
                      </a:schemeClr>
                    </a:solidFill>
                    <a:latin typeface="Blue Highway" panose="02010603020202020303" pitchFamily="2" charset="0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Hoja1!$A$2:$A$9</c:f>
              <c:strCache>
                <c:ptCount val="8"/>
                <c:pt idx="0">
                  <c:v>ESTATAL</c:v>
                </c:pt>
                <c:pt idx="1">
                  <c:v>JS I</c:v>
                </c:pt>
                <c:pt idx="2">
                  <c:v>JS II</c:v>
                </c:pt>
                <c:pt idx="3">
                  <c:v>JS III</c:v>
                </c:pt>
                <c:pt idx="4">
                  <c:v>JS IV</c:v>
                </c:pt>
                <c:pt idx="5">
                  <c:v>JS V</c:v>
                </c:pt>
                <c:pt idx="6">
                  <c:v>JS VI</c:v>
                </c:pt>
                <c:pt idx="7">
                  <c:v>JS VII</c:v>
                </c:pt>
              </c:strCache>
            </c:strRef>
          </c:cat>
          <c:val>
            <c:numRef>
              <c:f>Hoja1!$B$2:$B$9</c:f>
              <c:numCache>
                <c:formatCode>0</c:formatCode>
                <c:ptCount val="8"/>
                <c:pt idx="0" formatCode="General">
                  <c:v>100</c:v>
                </c:pt>
                <c:pt idx="1">
                  <c:v>100</c:v>
                </c:pt>
                <c:pt idx="2" formatCode="0.0">
                  <c:v>72.727272727272734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 formatCode="0.0">
                  <c:v>40.191387559808618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18057600"/>
        <c:axId val="145064320"/>
      </c:barChart>
      <c:catAx>
        <c:axId val="11805760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2000" b="1">
                <a:solidFill>
                  <a:srgbClr val="0070C0"/>
                </a:solidFill>
                <a:latin typeface="Blue Highway" panose="02010603020202020303" pitchFamily="2" charset="0"/>
              </a:defRPr>
            </a:pPr>
            <a:endParaRPr lang="es-MX"/>
          </a:p>
        </c:txPr>
        <c:crossAx val="145064320"/>
        <c:crosses val="autoZero"/>
        <c:auto val="1"/>
        <c:lblAlgn val="ctr"/>
        <c:lblOffset val="100"/>
        <c:noMultiLvlLbl val="0"/>
      </c:catAx>
      <c:valAx>
        <c:axId val="145064320"/>
        <c:scaling>
          <c:orientation val="minMax"/>
          <c:max val="100"/>
        </c:scaling>
        <c:delete val="1"/>
        <c:axPos val="l"/>
        <c:numFmt formatCode="General" sourceLinked="1"/>
        <c:majorTickMark val="none"/>
        <c:minorTickMark val="none"/>
        <c:tickLblPos val="nextTo"/>
        <c:crossAx val="1180576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24"/>
    </mc:Choice>
    <mc:Fallback>
      <c:style val="24"/>
    </mc:Fallback>
  </mc:AlternateContent>
  <c:chart>
    <c:autoTitleDeleted val="1"/>
    <c:plotArea>
      <c:layout>
        <c:manualLayout>
          <c:layoutTarget val="inner"/>
          <c:xMode val="edge"/>
          <c:yMode val="edge"/>
          <c:x val="3.6953566005893522E-2"/>
          <c:y val="9.5370615778779047E-2"/>
          <c:w val="0.9630464339941065"/>
          <c:h val="0.700377241805813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CASOS NUEVOS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1.3437660365779463E-2"/>
                  <c:y val="1.2856184493653902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8476783002946761E-2"/>
                  <c:y val="-2.24401448891244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Hoja1!$A$2:$A$9</c:f>
              <c:strCache>
                <c:ptCount val="8"/>
                <c:pt idx="0">
                  <c:v>ESTATAL</c:v>
                </c:pt>
                <c:pt idx="1">
                  <c:v>JS I</c:v>
                </c:pt>
                <c:pt idx="2">
                  <c:v>JS II</c:v>
                </c:pt>
                <c:pt idx="3">
                  <c:v>JS III</c:v>
                </c:pt>
                <c:pt idx="4">
                  <c:v>JS IV</c:v>
                </c:pt>
                <c:pt idx="5">
                  <c:v>JS V</c:v>
                </c:pt>
                <c:pt idx="6">
                  <c:v>JS VI</c:v>
                </c:pt>
                <c:pt idx="7">
                  <c:v>JS VII</c:v>
                </c:pt>
              </c:strCache>
            </c:strRef>
          </c:cat>
          <c:val>
            <c:numRef>
              <c:f>Hoja1!$B$2:$B$9</c:f>
              <c:numCache>
                <c:formatCode>General</c:formatCode>
                <c:ptCount val="8"/>
                <c:pt idx="0">
                  <c:v>375</c:v>
                </c:pt>
                <c:pt idx="1">
                  <c:v>142</c:v>
                </c:pt>
                <c:pt idx="2">
                  <c:v>12</c:v>
                </c:pt>
                <c:pt idx="3">
                  <c:v>34</c:v>
                </c:pt>
                <c:pt idx="4">
                  <c:v>41</c:v>
                </c:pt>
                <c:pt idx="5">
                  <c:v>60</c:v>
                </c:pt>
                <c:pt idx="6">
                  <c:v>70</c:v>
                </c:pt>
                <c:pt idx="7">
                  <c:v>13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PRUEBA VIH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dLbls>
            <c:dLbl>
              <c:idx val="1"/>
              <c:layout>
                <c:manualLayout>
                  <c:x val="-1.6797075457224329E-3"/>
                  <c:y val="-2.24401448891244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Hoja1!$A$2:$A$9</c:f>
              <c:strCache>
                <c:ptCount val="8"/>
                <c:pt idx="0">
                  <c:v>ESTATAL</c:v>
                </c:pt>
                <c:pt idx="1">
                  <c:v>JS I</c:v>
                </c:pt>
                <c:pt idx="2">
                  <c:v>JS II</c:v>
                </c:pt>
                <c:pt idx="3">
                  <c:v>JS III</c:v>
                </c:pt>
                <c:pt idx="4">
                  <c:v>JS IV</c:v>
                </c:pt>
                <c:pt idx="5">
                  <c:v>JS V</c:v>
                </c:pt>
                <c:pt idx="6">
                  <c:v>JS VI</c:v>
                </c:pt>
                <c:pt idx="7">
                  <c:v>JS VII</c:v>
                </c:pt>
              </c:strCache>
            </c:strRef>
          </c:cat>
          <c:val>
            <c:numRef>
              <c:f>Hoja1!$C$2:$C$9</c:f>
              <c:numCache>
                <c:formatCode>General</c:formatCode>
                <c:ptCount val="8"/>
                <c:pt idx="0">
                  <c:v>372</c:v>
                </c:pt>
                <c:pt idx="1">
                  <c:v>142</c:v>
                </c:pt>
                <c:pt idx="2">
                  <c:v>12</c:v>
                </c:pt>
                <c:pt idx="3">
                  <c:v>34</c:v>
                </c:pt>
                <c:pt idx="4">
                  <c:v>41</c:v>
                </c:pt>
                <c:pt idx="5">
                  <c:v>60</c:v>
                </c:pt>
                <c:pt idx="6">
                  <c:v>70</c:v>
                </c:pt>
                <c:pt idx="7">
                  <c:v>13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63521152"/>
        <c:axId val="63522688"/>
      </c:barChart>
      <c:catAx>
        <c:axId val="6352115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600" b="1">
                <a:solidFill>
                  <a:schemeClr val="tx1"/>
                </a:solidFill>
              </a:defRPr>
            </a:pPr>
            <a:endParaRPr lang="es-MX"/>
          </a:p>
        </c:txPr>
        <c:crossAx val="63522688"/>
        <c:crosses val="autoZero"/>
        <c:auto val="1"/>
        <c:lblAlgn val="ctr"/>
        <c:lblOffset val="100"/>
        <c:noMultiLvlLbl val="0"/>
      </c:catAx>
      <c:valAx>
        <c:axId val="635226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352115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58256767766544459"/>
          <c:y val="0.16050932061136139"/>
          <c:w val="0.38267586670264153"/>
          <c:h val="0.12857628765792031"/>
        </c:manualLayout>
      </c:layout>
      <c:overlay val="0"/>
      <c:txPr>
        <a:bodyPr/>
        <a:lstStyle/>
        <a:p>
          <a:pPr>
            <a:defRPr sz="1400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21"/>
    </mc:Choice>
    <mc:Fallback>
      <c:style val="21"/>
    </mc:Fallback>
  </mc:AlternateContent>
  <c:chart>
    <c:autoTitleDeleted val="1"/>
    <c:plotArea>
      <c:layout>
        <c:manualLayout>
          <c:layoutTarget val="inner"/>
          <c:xMode val="edge"/>
          <c:yMode val="edge"/>
          <c:x val="3.6953566005893522E-2"/>
          <c:y val="9.5370615778779047E-2"/>
          <c:w val="0.9630464339941065"/>
          <c:h val="0.700377241805813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CASOS NUEVOS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3437660365779463E-2"/>
                  <c:y val="1.2856184493653902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8476783002946761E-2"/>
                  <c:y val="-2.24401448891244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>
                    <a:latin typeface="+mn-lt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Hoja1!$A$2:$A$9</c:f>
              <c:strCache>
                <c:ptCount val="8"/>
                <c:pt idx="0">
                  <c:v>ESTATAL</c:v>
                </c:pt>
                <c:pt idx="1">
                  <c:v>JS I</c:v>
                </c:pt>
                <c:pt idx="2">
                  <c:v>JS II</c:v>
                </c:pt>
                <c:pt idx="3">
                  <c:v>JS III</c:v>
                </c:pt>
                <c:pt idx="4">
                  <c:v>JS IV</c:v>
                </c:pt>
                <c:pt idx="5">
                  <c:v>JS V</c:v>
                </c:pt>
                <c:pt idx="6">
                  <c:v>JS VI</c:v>
                </c:pt>
                <c:pt idx="7">
                  <c:v>JS VII</c:v>
                </c:pt>
              </c:strCache>
            </c:strRef>
          </c:cat>
          <c:val>
            <c:numRef>
              <c:f>Hoja1!$B$2:$B$9</c:f>
              <c:numCache>
                <c:formatCode>General</c:formatCode>
                <c:ptCount val="8"/>
                <c:pt idx="0">
                  <c:v>247</c:v>
                </c:pt>
                <c:pt idx="1">
                  <c:v>102</c:v>
                </c:pt>
                <c:pt idx="2">
                  <c:v>7</c:v>
                </c:pt>
                <c:pt idx="3">
                  <c:v>22</c:v>
                </c:pt>
                <c:pt idx="4">
                  <c:v>32</c:v>
                </c:pt>
                <c:pt idx="5">
                  <c:v>29</c:v>
                </c:pt>
                <c:pt idx="6">
                  <c:v>40</c:v>
                </c:pt>
                <c:pt idx="7">
                  <c:v>15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PRUEBA VIH</c:v>
                </c:pt>
              </c:strCache>
            </c:strRef>
          </c:tx>
          <c:spPr>
            <a:solidFill>
              <a:srgbClr val="DAA192"/>
            </a:solidFill>
          </c:spPr>
          <c:invertIfNegative val="0"/>
          <c:dLbls>
            <c:dLbl>
              <c:idx val="0"/>
              <c:layout>
                <c:manualLayout>
                  <c:x val="8.3985377286121647E-3"/>
                  <c:y val="1.12200724445622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6797075457224329E-3"/>
                  <c:y val="-2.24401448891244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Hoja1!$A$2:$A$9</c:f>
              <c:strCache>
                <c:ptCount val="8"/>
                <c:pt idx="0">
                  <c:v>ESTATAL</c:v>
                </c:pt>
                <c:pt idx="1">
                  <c:v>JS I</c:v>
                </c:pt>
                <c:pt idx="2">
                  <c:v>JS II</c:v>
                </c:pt>
                <c:pt idx="3">
                  <c:v>JS III</c:v>
                </c:pt>
                <c:pt idx="4">
                  <c:v>JS IV</c:v>
                </c:pt>
                <c:pt idx="5">
                  <c:v>JS V</c:v>
                </c:pt>
                <c:pt idx="6">
                  <c:v>JS VI</c:v>
                </c:pt>
                <c:pt idx="7">
                  <c:v>JS VII</c:v>
                </c:pt>
              </c:strCache>
            </c:strRef>
          </c:cat>
          <c:val>
            <c:numRef>
              <c:f>Hoja1!$C$2:$C$9</c:f>
              <c:numCache>
                <c:formatCode>General</c:formatCode>
                <c:ptCount val="8"/>
                <c:pt idx="0">
                  <c:v>258</c:v>
                </c:pt>
                <c:pt idx="1">
                  <c:v>109</c:v>
                </c:pt>
                <c:pt idx="2">
                  <c:v>9</c:v>
                </c:pt>
                <c:pt idx="3">
                  <c:v>23</c:v>
                </c:pt>
                <c:pt idx="4">
                  <c:v>33</c:v>
                </c:pt>
                <c:pt idx="5">
                  <c:v>31</c:v>
                </c:pt>
                <c:pt idx="6">
                  <c:v>41</c:v>
                </c:pt>
                <c:pt idx="7">
                  <c:v>12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78797824"/>
        <c:axId val="78824192"/>
      </c:barChart>
      <c:catAx>
        <c:axId val="78797824"/>
        <c:scaling>
          <c:orientation val="minMax"/>
        </c:scaling>
        <c:delete val="0"/>
        <c:axPos val="b"/>
        <c:majorTickMark val="none"/>
        <c:minorTickMark val="none"/>
        <c:tickLblPos val="nextTo"/>
        <c:crossAx val="78824192"/>
        <c:crosses val="autoZero"/>
        <c:auto val="1"/>
        <c:lblAlgn val="ctr"/>
        <c:lblOffset val="100"/>
        <c:noMultiLvlLbl val="0"/>
      </c:catAx>
      <c:valAx>
        <c:axId val="7882419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7879782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58256767766544459"/>
          <c:y val="0.16050932061136139"/>
          <c:w val="0.38267586670264153"/>
          <c:h val="0.1285762876579203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>
          <a:latin typeface="Blue Highway" panose="02010603020202020303" pitchFamily="2" charset="0"/>
        </a:defRPr>
      </a:pPr>
      <a:endParaRPr lang="es-MX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805979806947678"/>
          <c:y val="2.9746847302640208E-2"/>
          <c:w val="0.82639264829160397"/>
          <c:h val="0.76652089220952002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1 a 9 BACILOS</c:v>
                </c:pt>
              </c:strCache>
            </c:strRef>
          </c:tx>
          <c:spPr>
            <a:solidFill>
              <a:srgbClr val="C8D87A"/>
            </a:solidFill>
          </c:spPr>
          <c:invertIfNegative val="0"/>
          <c:cat>
            <c:strRef>
              <c:f>Hoja1!$A$2:$A$9</c:f>
              <c:strCache>
                <c:ptCount val="8"/>
                <c:pt idx="0">
                  <c:v>I</c:v>
                </c:pt>
                <c:pt idx="1">
                  <c:v>II</c:v>
                </c:pt>
                <c:pt idx="2">
                  <c:v>III</c:v>
                </c:pt>
                <c:pt idx="3">
                  <c:v>IV</c:v>
                </c:pt>
                <c:pt idx="4">
                  <c:v>V</c:v>
                </c:pt>
                <c:pt idx="5">
                  <c:v>VI</c:v>
                </c:pt>
                <c:pt idx="6">
                  <c:v>VII</c:v>
                </c:pt>
                <c:pt idx="7">
                  <c:v>ESTATAL</c:v>
                </c:pt>
              </c:strCache>
            </c:strRef>
          </c:cat>
          <c:val>
            <c:numRef>
              <c:f>Hoja1!$B$2:$B$9</c:f>
              <c:numCache>
                <c:formatCode>General</c:formatCode>
                <c:ptCount val="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1</c:v>
                </c:pt>
                <c:pt idx="5">
                  <c:v>2</c:v>
                </c:pt>
                <c:pt idx="6">
                  <c:v>0</c:v>
                </c:pt>
                <c:pt idx="7">
                  <c:v>5</c:v>
                </c:pt>
              </c:numCache>
            </c:numRef>
          </c:val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BK+ </c:v>
                </c:pt>
              </c:strCache>
            </c:strRef>
          </c:tx>
          <c:spPr>
            <a:solidFill>
              <a:srgbClr val="669900"/>
            </a:solidFill>
          </c:spPr>
          <c:invertIfNegative val="0"/>
          <c:cat>
            <c:strRef>
              <c:f>Hoja1!$A$2:$A$9</c:f>
              <c:strCache>
                <c:ptCount val="8"/>
                <c:pt idx="0">
                  <c:v>I</c:v>
                </c:pt>
                <c:pt idx="1">
                  <c:v>II</c:v>
                </c:pt>
                <c:pt idx="2">
                  <c:v>III</c:v>
                </c:pt>
                <c:pt idx="3">
                  <c:v>IV</c:v>
                </c:pt>
                <c:pt idx="4">
                  <c:v>V</c:v>
                </c:pt>
                <c:pt idx="5">
                  <c:v>VI</c:v>
                </c:pt>
                <c:pt idx="6">
                  <c:v>VII</c:v>
                </c:pt>
                <c:pt idx="7">
                  <c:v>ESTATAL</c:v>
                </c:pt>
              </c:strCache>
            </c:strRef>
          </c:cat>
          <c:val>
            <c:numRef>
              <c:f>Hoja1!$C$2:$C$9</c:f>
              <c:numCache>
                <c:formatCode>General</c:formatCode>
                <c:ptCount val="8"/>
                <c:pt idx="0">
                  <c:v>17</c:v>
                </c:pt>
                <c:pt idx="1">
                  <c:v>1</c:v>
                </c:pt>
                <c:pt idx="2">
                  <c:v>5</c:v>
                </c:pt>
                <c:pt idx="3">
                  <c:v>6</c:v>
                </c:pt>
                <c:pt idx="4">
                  <c:v>16</c:v>
                </c:pt>
                <c:pt idx="5">
                  <c:v>19</c:v>
                </c:pt>
                <c:pt idx="6">
                  <c:v>6</c:v>
                </c:pt>
                <c:pt idx="7">
                  <c:v>70</c:v>
                </c:pt>
              </c:numCache>
            </c:numRef>
          </c:val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BK++ 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strRef>
              <c:f>Hoja1!$A$2:$A$9</c:f>
              <c:strCache>
                <c:ptCount val="8"/>
                <c:pt idx="0">
                  <c:v>I</c:v>
                </c:pt>
                <c:pt idx="1">
                  <c:v>II</c:v>
                </c:pt>
                <c:pt idx="2">
                  <c:v>III</c:v>
                </c:pt>
                <c:pt idx="3">
                  <c:v>IV</c:v>
                </c:pt>
                <c:pt idx="4">
                  <c:v>V</c:v>
                </c:pt>
                <c:pt idx="5">
                  <c:v>VI</c:v>
                </c:pt>
                <c:pt idx="6">
                  <c:v>VII</c:v>
                </c:pt>
                <c:pt idx="7">
                  <c:v>ESTATAL</c:v>
                </c:pt>
              </c:strCache>
            </c:strRef>
          </c:cat>
          <c:val>
            <c:numRef>
              <c:f>Hoja1!$D$2:$D$9</c:f>
              <c:numCache>
                <c:formatCode>General</c:formatCode>
                <c:ptCount val="8"/>
                <c:pt idx="0">
                  <c:v>16</c:v>
                </c:pt>
                <c:pt idx="1">
                  <c:v>2</c:v>
                </c:pt>
                <c:pt idx="2">
                  <c:v>3</c:v>
                </c:pt>
                <c:pt idx="3">
                  <c:v>8</c:v>
                </c:pt>
                <c:pt idx="4">
                  <c:v>18</c:v>
                </c:pt>
                <c:pt idx="5">
                  <c:v>21</c:v>
                </c:pt>
                <c:pt idx="6">
                  <c:v>4</c:v>
                </c:pt>
                <c:pt idx="7">
                  <c:v>72</c:v>
                </c:pt>
              </c:numCache>
            </c:numRef>
          </c:val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BK+++ </c:v>
                </c:pt>
              </c:strCache>
            </c:strRef>
          </c:tx>
          <c:spPr>
            <a:solidFill>
              <a:srgbClr val="D00000"/>
            </a:solidFill>
          </c:spPr>
          <c:invertIfNegative val="0"/>
          <c:cat>
            <c:strRef>
              <c:f>Hoja1!$A$2:$A$9</c:f>
              <c:strCache>
                <c:ptCount val="8"/>
                <c:pt idx="0">
                  <c:v>I</c:v>
                </c:pt>
                <c:pt idx="1">
                  <c:v>II</c:v>
                </c:pt>
                <c:pt idx="2">
                  <c:v>III</c:v>
                </c:pt>
                <c:pt idx="3">
                  <c:v>IV</c:v>
                </c:pt>
                <c:pt idx="4">
                  <c:v>V</c:v>
                </c:pt>
                <c:pt idx="5">
                  <c:v>VI</c:v>
                </c:pt>
                <c:pt idx="6">
                  <c:v>VII</c:v>
                </c:pt>
                <c:pt idx="7">
                  <c:v>ESTATAL</c:v>
                </c:pt>
              </c:strCache>
            </c:strRef>
          </c:cat>
          <c:val>
            <c:numRef>
              <c:f>Hoja1!$E$2:$E$9</c:f>
              <c:numCache>
                <c:formatCode>General</c:formatCode>
                <c:ptCount val="8"/>
                <c:pt idx="0">
                  <c:v>17</c:v>
                </c:pt>
                <c:pt idx="1">
                  <c:v>3</c:v>
                </c:pt>
                <c:pt idx="2">
                  <c:v>7</c:v>
                </c:pt>
                <c:pt idx="3">
                  <c:v>7</c:v>
                </c:pt>
                <c:pt idx="4">
                  <c:v>12</c:v>
                </c:pt>
                <c:pt idx="5">
                  <c:v>17</c:v>
                </c:pt>
                <c:pt idx="6">
                  <c:v>2</c:v>
                </c:pt>
                <c:pt idx="7">
                  <c:v>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9082624"/>
        <c:axId val="79084160"/>
      </c:barChart>
      <c:catAx>
        <c:axId val="7908262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es-MX"/>
          </a:p>
        </c:txPr>
        <c:crossAx val="79084160"/>
        <c:crosses val="autoZero"/>
        <c:auto val="1"/>
        <c:lblAlgn val="ctr"/>
        <c:lblOffset val="100"/>
        <c:noMultiLvlLbl val="0"/>
      </c:catAx>
      <c:valAx>
        <c:axId val="79084160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s-MX"/>
          </a:p>
        </c:txPr>
        <c:crossAx val="7908262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473826594937607"/>
          <c:y val="0.91826239231939388"/>
          <c:w val="0.57534541616588053"/>
          <c:h val="7.8631542815870203E-2"/>
        </c:manualLayout>
      </c:layout>
      <c:overlay val="0"/>
      <c:txPr>
        <a:bodyPr/>
        <a:lstStyle/>
        <a:p>
          <a:pPr>
            <a:defRPr sz="2000" b="1">
              <a:latin typeface="Agency FB" panose="020B0503020202020204" pitchFamily="34" charset="0"/>
            </a:defRPr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600">
          <a:latin typeface="Blue Highway" panose="02010603020202020303" pitchFamily="2" charset="0"/>
        </a:defRPr>
      </a:pPr>
      <a:endParaRPr lang="es-MX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80889-28CC-4455-95CE-A28B93445548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EECEE-14A0-43E3-B06E-4DA51210EC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1536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80889-28CC-4455-95CE-A28B93445548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EECEE-14A0-43E3-B06E-4DA51210EC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7962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80889-28CC-4455-95CE-A28B93445548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EECEE-14A0-43E3-B06E-4DA51210EC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1099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80889-28CC-4455-95CE-A28B93445548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EECEE-14A0-43E3-B06E-4DA51210EC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5996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80889-28CC-4455-95CE-A28B93445548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EECEE-14A0-43E3-B06E-4DA51210EC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92138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80889-28CC-4455-95CE-A28B93445548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EECEE-14A0-43E3-B06E-4DA51210EC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43922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80889-28CC-4455-95CE-A28B93445548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EECEE-14A0-43E3-B06E-4DA51210EC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6275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80889-28CC-4455-95CE-A28B93445548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EECEE-14A0-43E3-B06E-4DA51210EC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20310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80889-28CC-4455-95CE-A28B93445548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EECEE-14A0-43E3-B06E-4DA51210EC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7722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80889-28CC-4455-95CE-A28B93445548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EECEE-14A0-43E3-B06E-4DA51210EC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14663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80889-28CC-4455-95CE-A28B93445548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EECEE-14A0-43E3-B06E-4DA51210EC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2377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80889-28CC-4455-95CE-A28B93445548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EECEE-14A0-43E3-B06E-4DA51210EC1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41605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99624" y="3212976"/>
            <a:ext cx="6508880" cy="1470025"/>
          </a:xfrm>
        </p:spPr>
        <p:txBody>
          <a:bodyPr/>
          <a:lstStyle/>
          <a:p>
            <a:r>
              <a:rPr lang="es-MX" b="1" dirty="0" smtClean="0"/>
              <a:t>Avance Indicadores AFASPE, CAMEX y POA.</a:t>
            </a:r>
            <a:endParaRPr lang="es-MX" b="1" dirty="0"/>
          </a:p>
        </p:txBody>
      </p:sp>
      <p:pic>
        <p:nvPicPr>
          <p:cNvPr id="1026" name="Picture 2" descr="Imagen relacionada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140968"/>
            <a:ext cx="259228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77" y="339613"/>
            <a:ext cx="2347223" cy="874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43386" y="35208"/>
            <a:ext cx="1321102" cy="2169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6 Conector recto"/>
          <p:cNvCxnSpPr/>
          <p:nvPr/>
        </p:nvCxnSpPr>
        <p:spPr>
          <a:xfrm>
            <a:off x="2915816" y="4941168"/>
            <a:ext cx="5904656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pSp>
        <p:nvGrpSpPr>
          <p:cNvPr id="9" name="Group 1"/>
          <p:cNvGrpSpPr>
            <a:grpSpLocks/>
          </p:cNvGrpSpPr>
          <p:nvPr/>
        </p:nvGrpSpPr>
        <p:grpSpPr bwMode="auto">
          <a:xfrm>
            <a:off x="5724128" y="494561"/>
            <a:ext cx="1415157" cy="1278255"/>
            <a:chOff x="0" y="0"/>
            <a:chExt cx="4924" cy="3441"/>
          </a:xfrm>
        </p:grpSpPr>
        <p:sp>
          <p:nvSpPr>
            <p:cNvPr id="10" name="Freeform 2"/>
            <p:cNvSpPr>
              <a:spLocks noEditPoints="1"/>
            </p:cNvSpPr>
            <p:nvPr/>
          </p:nvSpPr>
          <p:spPr bwMode="auto">
            <a:xfrm>
              <a:off x="0" y="0"/>
              <a:ext cx="4382" cy="2825"/>
            </a:xfrm>
            <a:custGeom>
              <a:avLst/>
              <a:gdLst>
                <a:gd name="T0" fmla="*/ 2147483647 w 1278"/>
                <a:gd name="T1" fmla="*/ 2147483647 h 912"/>
                <a:gd name="T2" fmla="*/ 659442654 w 1278"/>
                <a:gd name="T3" fmla="*/ 2147483647 h 912"/>
                <a:gd name="T4" fmla="*/ 2147483647 w 1278"/>
                <a:gd name="T5" fmla="*/ 2147483647 h 912"/>
                <a:gd name="T6" fmla="*/ 2147483647 w 1278"/>
                <a:gd name="T7" fmla="*/ 2147483647 h 912"/>
                <a:gd name="T8" fmla="*/ 2147483647 w 1278"/>
                <a:gd name="T9" fmla="*/ 2147483647 h 912"/>
                <a:gd name="T10" fmla="*/ 2147483647 w 1278"/>
                <a:gd name="T11" fmla="*/ 2147483647 h 912"/>
                <a:gd name="T12" fmla="*/ 2147483647 w 1278"/>
                <a:gd name="T13" fmla="*/ 2147483647 h 912"/>
                <a:gd name="T14" fmla="*/ 2147483647 w 1278"/>
                <a:gd name="T15" fmla="*/ 2147483647 h 912"/>
                <a:gd name="T16" fmla="*/ 2147483647 w 1278"/>
                <a:gd name="T17" fmla="*/ 2147483647 h 912"/>
                <a:gd name="T18" fmla="*/ 2147483647 w 1278"/>
                <a:gd name="T19" fmla="*/ 2147483647 h 912"/>
                <a:gd name="T20" fmla="*/ 2147483647 w 1278"/>
                <a:gd name="T21" fmla="*/ 1714221619 h 912"/>
                <a:gd name="T22" fmla="*/ 2147483647 w 1278"/>
                <a:gd name="T23" fmla="*/ 574406575 h 912"/>
                <a:gd name="T24" fmla="*/ 2147483647 w 1278"/>
                <a:gd name="T25" fmla="*/ 145081880 h 912"/>
                <a:gd name="T26" fmla="*/ 2147483647 w 1278"/>
                <a:gd name="T27" fmla="*/ 145081880 h 912"/>
                <a:gd name="T28" fmla="*/ 659442654 w 1278"/>
                <a:gd name="T29" fmla="*/ 282028371 h 912"/>
                <a:gd name="T30" fmla="*/ 2147483647 w 1278"/>
                <a:gd name="T31" fmla="*/ 1149390013 h 912"/>
                <a:gd name="T32" fmla="*/ 2147483647 w 1278"/>
                <a:gd name="T33" fmla="*/ 1714221619 h 912"/>
                <a:gd name="T34" fmla="*/ 2147483647 w 1278"/>
                <a:gd name="T35" fmla="*/ 1714221619 h 912"/>
                <a:gd name="T36" fmla="*/ 2147483647 w 1278"/>
                <a:gd name="T37" fmla="*/ 2147483647 h 912"/>
                <a:gd name="T38" fmla="*/ 2147483647 w 1278"/>
                <a:gd name="T39" fmla="*/ 2147483647 h 912"/>
                <a:gd name="T40" fmla="*/ 2147483647 w 1278"/>
                <a:gd name="T41" fmla="*/ 2147483647 h 912"/>
                <a:gd name="T42" fmla="*/ 2147483647 w 1278"/>
                <a:gd name="T43" fmla="*/ 2147483647 h 912"/>
                <a:gd name="T44" fmla="*/ 2147483647 w 1278"/>
                <a:gd name="T45" fmla="*/ 2147483647 h 912"/>
                <a:gd name="T46" fmla="*/ 2147483647 w 1278"/>
                <a:gd name="T47" fmla="*/ 2147483647 h 912"/>
                <a:gd name="T48" fmla="*/ 2147483647 w 1278"/>
                <a:gd name="T49" fmla="*/ 2147483647 h 912"/>
                <a:gd name="T50" fmla="*/ 2147483647 w 1278"/>
                <a:gd name="T51" fmla="*/ 2147483647 h 912"/>
                <a:gd name="T52" fmla="*/ 2147483647 w 1278"/>
                <a:gd name="T53" fmla="*/ 2147483647 h 912"/>
                <a:gd name="T54" fmla="*/ 2147483647 w 1278"/>
                <a:gd name="T55" fmla="*/ 2147483647 h 912"/>
                <a:gd name="T56" fmla="*/ 2147483647 w 1278"/>
                <a:gd name="T57" fmla="*/ 2147483647 h 912"/>
                <a:gd name="T58" fmla="*/ 2147483647 w 1278"/>
                <a:gd name="T59" fmla="*/ 2147483647 h 912"/>
                <a:gd name="T60" fmla="*/ 2147483647 w 1278"/>
                <a:gd name="T61" fmla="*/ 2147483647 h 912"/>
                <a:gd name="T62" fmla="*/ 2147483647 w 1278"/>
                <a:gd name="T63" fmla="*/ 2147483647 h 912"/>
                <a:gd name="T64" fmla="*/ 2147483647 w 1278"/>
                <a:gd name="T65" fmla="*/ 2147483647 h 912"/>
                <a:gd name="T66" fmla="*/ 2147483647 w 1278"/>
                <a:gd name="T67" fmla="*/ 2147483647 h 912"/>
                <a:gd name="T68" fmla="*/ 2147483647 w 1278"/>
                <a:gd name="T69" fmla="*/ 2147483647 h 912"/>
                <a:gd name="T70" fmla="*/ 2147483647 w 1278"/>
                <a:gd name="T71" fmla="*/ 2147483647 h 912"/>
                <a:gd name="T72" fmla="*/ 2147483647 w 1278"/>
                <a:gd name="T73" fmla="*/ 2147483647 h 912"/>
                <a:gd name="T74" fmla="*/ 2147483647 w 1278"/>
                <a:gd name="T75" fmla="*/ 2147483647 h 912"/>
                <a:gd name="T76" fmla="*/ 2147483647 w 1278"/>
                <a:gd name="T77" fmla="*/ 2147483647 h 912"/>
                <a:gd name="T78" fmla="*/ 2147483647 w 1278"/>
                <a:gd name="T79" fmla="*/ 2147483647 h 912"/>
                <a:gd name="T80" fmla="*/ 2147483647 w 1278"/>
                <a:gd name="T81" fmla="*/ 2147483647 h 912"/>
                <a:gd name="T82" fmla="*/ 2147483647 w 1278"/>
                <a:gd name="T83" fmla="*/ 2147483647 h 912"/>
                <a:gd name="T84" fmla="*/ 2147483647 w 1278"/>
                <a:gd name="T85" fmla="*/ 2147483647 h 912"/>
                <a:gd name="T86" fmla="*/ 2147483647 w 1278"/>
                <a:gd name="T87" fmla="*/ 2147483647 h 912"/>
                <a:gd name="T88" fmla="*/ 2147483647 w 1278"/>
                <a:gd name="T89" fmla="*/ 2147483647 h 912"/>
                <a:gd name="T90" fmla="*/ 2147483647 w 1278"/>
                <a:gd name="T91" fmla="*/ 2147483647 h 912"/>
                <a:gd name="T92" fmla="*/ 2147483647 w 1278"/>
                <a:gd name="T93" fmla="*/ 2147483647 h 912"/>
                <a:gd name="T94" fmla="*/ 2147483647 w 1278"/>
                <a:gd name="T95" fmla="*/ 2147483647 h 912"/>
                <a:gd name="T96" fmla="*/ 2147483647 w 1278"/>
                <a:gd name="T97" fmla="*/ 2147483647 h 912"/>
                <a:gd name="T98" fmla="*/ 2147483647 w 1278"/>
                <a:gd name="T99" fmla="*/ 2006590911 h 912"/>
                <a:gd name="T100" fmla="*/ 2147483647 w 1278"/>
                <a:gd name="T101" fmla="*/ 2147483647 h 912"/>
                <a:gd name="T102" fmla="*/ 2147483647 w 1278"/>
                <a:gd name="T103" fmla="*/ 2147483647 h 912"/>
                <a:gd name="T104" fmla="*/ 2147483647 w 1278"/>
                <a:gd name="T105" fmla="*/ 2147483647 h 912"/>
                <a:gd name="T106" fmla="*/ 2147483647 w 1278"/>
                <a:gd name="T107" fmla="*/ 2147483647 h 912"/>
                <a:gd name="T108" fmla="*/ 2147483647 w 1278"/>
                <a:gd name="T109" fmla="*/ 2147483647 h 912"/>
                <a:gd name="T110" fmla="*/ 2147483647 w 1278"/>
                <a:gd name="T111" fmla="*/ 2147483647 h 912"/>
                <a:gd name="T112" fmla="*/ 2147483647 w 1278"/>
                <a:gd name="T113" fmla="*/ 2147483647 h 912"/>
                <a:gd name="T114" fmla="*/ 2147483647 w 1278"/>
                <a:gd name="T115" fmla="*/ 2147483647 h 91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278"/>
                <a:gd name="T175" fmla="*/ 0 h 912"/>
                <a:gd name="T176" fmla="*/ 1278 w 1278"/>
                <a:gd name="T177" fmla="*/ 912 h 91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278" h="912">
                  <a:moveTo>
                    <a:pt x="234" y="702"/>
                  </a:moveTo>
                  <a:lnTo>
                    <a:pt x="234" y="750"/>
                  </a:lnTo>
                  <a:lnTo>
                    <a:pt x="228" y="792"/>
                  </a:lnTo>
                  <a:lnTo>
                    <a:pt x="222" y="816"/>
                  </a:lnTo>
                  <a:lnTo>
                    <a:pt x="210" y="840"/>
                  </a:lnTo>
                  <a:lnTo>
                    <a:pt x="192" y="852"/>
                  </a:lnTo>
                  <a:lnTo>
                    <a:pt x="168" y="864"/>
                  </a:lnTo>
                  <a:lnTo>
                    <a:pt x="132" y="870"/>
                  </a:lnTo>
                  <a:lnTo>
                    <a:pt x="84" y="876"/>
                  </a:lnTo>
                  <a:lnTo>
                    <a:pt x="12" y="876"/>
                  </a:lnTo>
                  <a:lnTo>
                    <a:pt x="6" y="882"/>
                  </a:lnTo>
                  <a:lnTo>
                    <a:pt x="6" y="888"/>
                  </a:lnTo>
                  <a:lnTo>
                    <a:pt x="0" y="894"/>
                  </a:lnTo>
                  <a:lnTo>
                    <a:pt x="0" y="900"/>
                  </a:lnTo>
                  <a:lnTo>
                    <a:pt x="6" y="900"/>
                  </a:lnTo>
                  <a:lnTo>
                    <a:pt x="6" y="906"/>
                  </a:lnTo>
                  <a:lnTo>
                    <a:pt x="12" y="912"/>
                  </a:lnTo>
                  <a:lnTo>
                    <a:pt x="18" y="912"/>
                  </a:lnTo>
                  <a:lnTo>
                    <a:pt x="66" y="912"/>
                  </a:lnTo>
                  <a:lnTo>
                    <a:pt x="108" y="912"/>
                  </a:lnTo>
                  <a:lnTo>
                    <a:pt x="150" y="912"/>
                  </a:lnTo>
                  <a:lnTo>
                    <a:pt x="186" y="912"/>
                  </a:lnTo>
                  <a:lnTo>
                    <a:pt x="228" y="912"/>
                  </a:lnTo>
                  <a:lnTo>
                    <a:pt x="264" y="906"/>
                  </a:lnTo>
                  <a:lnTo>
                    <a:pt x="300" y="906"/>
                  </a:lnTo>
                  <a:lnTo>
                    <a:pt x="336" y="906"/>
                  </a:lnTo>
                  <a:lnTo>
                    <a:pt x="564" y="906"/>
                  </a:lnTo>
                  <a:lnTo>
                    <a:pt x="654" y="906"/>
                  </a:lnTo>
                  <a:lnTo>
                    <a:pt x="744" y="906"/>
                  </a:lnTo>
                  <a:lnTo>
                    <a:pt x="834" y="912"/>
                  </a:lnTo>
                  <a:lnTo>
                    <a:pt x="918" y="912"/>
                  </a:lnTo>
                  <a:lnTo>
                    <a:pt x="990" y="912"/>
                  </a:lnTo>
                  <a:lnTo>
                    <a:pt x="1062" y="912"/>
                  </a:lnTo>
                  <a:lnTo>
                    <a:pt x="1122" y="912"/>
                  </a:lnTo>
                  <a:lnTo>
                    <a:pt x="1176" y="912"/>
                  </a:lnTo>
                  <a:lnTo>
                    <a:pt x="1188" y="894"/>
                  </a:lnTo>
                  <a:lnTo>
                    <a:pt x="1206" y="870"/>
                  </a:lnTo>
                  <a:lnTo>
                    <a:pt x="1224" y="840"/>
                  </a:lnTo>
                  <a:lnTo>
                    <a:pt x="1236" y="810"/>
                  </a:lnTo>
                  <a:lnTo>
                    <a:pt x="1254" y="780"/>
                  </a:lnTo>
                  <a:lnTo>
                    <a:pt x="1266" y="750"/>
                  </a:lnTo>
                  <a:lnTo>
                    <a:pt x="1272" y="732"/>
                  </a:lnTo>
                  <a:lnTo>
                    <a:pt x="1278" y="720"/>
                  </a:lnTo>
                  <a:lnTo>
                    <a:pt x="1272" y="720"/>
                  </a:lnTo>
                  <a:lnTo>
                    <a:pt x="1272" y="714"/>
                  </a:lnTo>
                  <a:lnTo>
                    <a:pt x="1260" y="714"/>
                  </a:lnTo>
                  <a:lnTo>
                    <a:pt x="1254" y="714"/>
                  </a:lnTo>
                  <a:lnTo>
                    <a:pt x="1242" y="708"/>
                  </a:lnTo>
                  <a:lnTo>
                    <a:pt x="1230" y="708"/>
                  </a:lnTo>
                  <a:lnTo>
                    <a:pt x="1224" y="714"/>
                  </a:lnTo>
                  <a:lnTo>
                    <a:pt x="1218" y="714"/>
                  </a:lnTo>
                  <a:lnTo>
                    <a:pt x="1194" y="738"/>
                  </a:lnTo>
                  <a:lnTo>
                    <a:pt x="1176" y="762"/>
                  </a:lnTo>
                  <a:lnTo>
                    <a:pt x="1158" y="780"/>
                  </a:lnTo>
                  <a:lnTo>
                    <a:pt x="1134" y="798"/>
                  </a:lnTo>
                  <a:lnTo>
                    <a:pt x="1110" y="816"/>
                  </a:lnTo>
                  <a:lnTo>
                    <a:pt x="1092" y="828"/>
                  </a:lnTo>
                  <a:lnTo>
                    <a:pt x="1074" y="840"/>
                  </a:lnTo>
                  <a:lnTo>
                    <a:pt x="1056" y="846"/>
                  </a:lnTo>
                  <a:lnTo>
                    <a:pt x="1038" y="852"/>
                  </a:lnTo>
                  <a:lnTo>
                    <a:pt x="1020" y="858"/>
                  </a:lnTo>
                  <a:lnTo>
                    <a:pt x="996" y="858"/>
                  </a:lnTo>
                  <a:lnTo>
                    <a:pt x="966" y="864"/>
                  </a:lnTo>
                  <a:lnTo>
                    <a:pt x="930" y="864"/>
                  </a:lnTo>
                  <a:lnTo>
                    <a:pt x="882" y="864"/>
                  </a:lnTo>
                  <a:lnTo>
                    <a:pt x="822" y="864"/>
                  </a:lnTo>
                  <a:lnTo>
                    <a:pt x="756" y="864"/>
                  </a:lnTo>
                  <a:lnTo>
                    <a:pt x="690" y="864"/>
                  </a:lnTo>
                  <a:lnTo>
                    <a:pt x="636" y="864"/>
                  </a:lnTo>
                  <a:lnTo>
                    <a:pt x="588" y="858"/>
                  </a:lnTo>
                  <a:lnTo>
                    <a:pt x="558" y="858"/>
                  </a:lnTo>
                  <a:lnTo>
                    <a:pt x="528" y="852"/>
                  </a:lnTo>
                  <a:lnTo>
                    <a:pt x="510" y="846"/>
                  </a:lnTo>
                  <a:lnTo>
                    <a:pt x="498" y="840"/>
                  </a:lnTo>
                  <a:lnTo>
                    <a:pt x="486" y="834"/>
                  </a:lnTo>
                  <a:lnTo>
                    <a:pt x="468" y="822"/>
                  </a:lnTo>
                  <a:lnTo>
                    <a:pt x="456" y="810"/>
                  </a:lnTo>
                  <a:lnTo>
                    <a:pt x="450" y="798"/>
                  </a:lnTo>
                  <a:lnTo>
                    <a:pt x="444" y="786"/>
                  </a:lnTo>
                  <a:lnTo>
                    <a:pt x="438" y="762"/>
                  </a:lnTo>
                  <a:lnTo>
                    <a:pt x="438" y="744"/>
                  </a:lnTo>
                  <a:lnTo>
                    <a:pt x="432" y="720"/>
                  </a:lnTo>
                  <a:lnTo>
                    <a:pt x="432" y="690"/>
                  </a:lnTo>
                  <a:lnTo>
                    <a:pt x="432" y="210"/>
                  </a:lnTo>
                  <a:lnTo>
                    <a:pt x="432" y="162"/>
                  </a:lnTo>
                  <a:lnTo>
                    <a:pt x="438" y="126"/>
                  </a:lnTo>
                  <a:lnTo>
                    <a:pt x="444" y="96"/>
                  </a:lnTo>
                  <a:lnTo>
                    <a:pt x="456" y="72"/>
                  </a:lnTo>
                  <a:lnTo>
                    <a:pt x="474" y="60"/>
                  </a:lnTo>
                  <a:lnTo>
                    <a:pt x="498" y="48"/>
                  </a:lnTo>
                  <a:lnTo>
                    <a:pt x="534" y="42"/>
                  </a:lnTo>
                  <a:lnTo>
                    <a:pt x="582" y="42"/>
                  </a:lnTo>
                  <a:lnTo>
                    <a:pt x="642" y="36"/>
                  </a:lnTo>
                  <a:lnTo>
                    <a:pt x="648" y="36"/>
                  </a:lnTo>
                  <a:lnTo>
                    <a:pt x="648" y="30"/>
                  </a:lnTo>
                  <a:lnTo>
                    <a:pt x="654" y="24"/>
                  </a:lnTo>
                  <a:lnTo>
                    <a:pt x="654" y="18"/>
                  </a:lnTo>
                  <a:lnTo>
                    <a:pt x="648" y="12"/>
                  </a:lnTo>
                  <a:lnTo>
                    <a:pt x="648" y="6"/>
                  </a:lnTo>
                  <a:lnTo>
                    <a:pt x="642" y="6"/>
                  </a:lnTo>
                  <a:lnTo>
                    <a:pt x="636" y="0"/>
                  </a:lnTo>
                  <a:lnTo>
                    <a:pt x="594" y="6"/>
                  </a:lnTo>
                  <a:lnTo>
                    <a:pt x="552" y="6"/>
                  </a:lnTo>
                  <a:lnTo>
                    <a:pt x="516" y="6"/>
                  </a:lnTo>
                  <a:lnTo>
                    <a:pt x="474" y="6"/>
                  </a:lnTo>
                  <a:lnTo>
                    <a:pt x="438" y="6"/>
                  </a:lnTo>
                  <a:lnTo>
                    <a:pt x="408" y="6"/>
                  </a:lnTo>
                  <a:lnTo>
                    <a:pt x="372" y="6"/>
                  </a:lnTo>
                  <a:lnTo>
                    <a:pt x="336" y="6"/>
                  </a:lnTo>
                  <a:lnTo>
                    <a:pt x="300" y="6"/>
                  </a:lnTo>
                  <a:lnTo>
                    <a:pt x="264" y="6"/>
                  </a:lnTo>
                  <a:lnTo>
                    <a:pt x="228" y="6"/>
                  </a:lnTo>
                  <a:lnTo>
                    <a:pt x="192" y="6"/>
                  </a:lnTo>
                  <a:lnTo>
                    <a:pt x="150" y="6"/>
                  </a:lnTo>
                  <a:lnTo>
                    <a:pt x="108" y="6"/>
                  </a:lnTo>
                  <a:lnTo>
                    <a:pt x="66" y="6"/>
                  </a:lnTo>
                  <a:lnTo>
                    <a:pt x="18" y="0"/>
                  </a:lnTo>
                  <a:lnTo>
                    <a:pt x="12" y="6"/>
                  </a:lnTo>
                  <a:lnTo>
                    <a:pt x="6" y="6"/>
                  </a:lnTo>
                  <a:lnTo>
                    <a:pt x="6" y="12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6" y="36"/>
                  </a:lnTo>
                  <a:lnTo>
                    <a:pt x="12" y="36"/>
                  </a:lnTo>
                  <a:lnTo>
                    <a:pt x="72" y="42"/>
                  </a:lnTo>
                  <a:lnTo>
                    <a:pt x="126" y="42"/>
                  </a:lnTo>
                  <a:lnTo>
                    <a:pt x="162" y="48"/>
                  </a:lnTo>
                  <a:lnTo>
                    <a:pt x="192" y="60"/>
                  </a:lnTo>
                  <a:lnTo>
                    <a:pt x="210" y="72"/>
                  </a:lnTo>
                  <a:lnTo>
                    <a:pt x="222" y="96"/>
                  </a:lnTo>
                  <a:lnTo>
                    <a:pt x="228" y="126"/>
                  </a:lnTo>
                  <a:lnTo>
                    <a:pt x="234" y="162"/>
                  </a:lnTo>
                  <a:lnTo>
                    <a:pt x="234" y="210"/>
                  </a:lnTo>
                  <a:lnTo>
                    <a:pt x="234" y="702"/>
                  </a:lnTo>
                  <a:close/>
                  <a:moveTo>
                    <a:pt x="432" y="72"/>
                  </a:moveTo>
                  <a:lnTo>
                    <a:pt x="432" y="66"/>
                  </a:lnTo>
                  <a:lnTo>
                    <a:pt x="438" y="60"/>
                  </a:lnTo>
                  <a:lnTo>
                    <a:pt x="450" y="54"/>
                  </a:lnTo>
                  <a:lnTo>
                    <a:pt x="456" y="54"/>
                  </a:lnTo>
                  <a:lnTo>
                    <a:pt x="468" y="54"/>
                  </a:lnTo>
                  <a:lnTo>
                    <a:pt x="474" y="54"/>
                  </a:lnTo>
                  <a:lnTo>
                    <a:pt x="480" y="60"/>
                  </a:lnTo>
                  <a:lnTo>
                    <a:pt x="486" y="72"/>
                  </a:lnTo>
                  <a:lnTo>
                    <a:pt x="486" y="78"/>
                  </a:lnTo>
                  <a:lnTo>
                    <a:pt x="486" y="90"/>
                  </a:lnTo>
                  <a:lnTo>
                    <a:pt x="486" y="102"/>
                  </a:lnTo>
                  <a:lnTo>
                    <a:pt x="486" y="114"/>
                  </a:lnTo>
                  <a:lnTo>
                    <a:pt x="486" y="126"/>
                  </a:lnTo>
                  <a:lnTo>
                    <a:pt x="486" y="138"/>
                  </a:lnTo>
                  <a:lnTo>
                    <a:pt x="486" y="150"/>
                  </a:lnTo>
                  <a:lnTo>
                    <a:pt x="492" y="150"/>
                  </a:lnTo>
                  <a:lnTo>
                    <a:pt x="498" y="156"/>
                  </a:lnTo>
                  <a:lnTo>
                    <a:pt x="504" y="162"/>
                  </a:lnTo>
                  <a:lnTo>
                    <a:pt x="510" y="162"/>
                  </a:lnTo>
                  <a:lnTo>
                    <a:pt x="516" y="168"/>
                  </a:lnTo>
                  <a:lnTo>
                    <a:pt x="522" y="174"/>
                  </a:lnTo>
                  <a:lnTo>
                    <a:pt x="528" y="174"/>
                  </a:lnTo>
                  <a:lnTo>
                    <a:pt x="540" y="174"/>
                  </a:lnTo>
                  <a:lnTo>
                    <a:pt x="546" y="180"/>
                  </a:lnTo>
                  <a:lnTo>
                    <a:pt x="552" y="186"/>
                  </a:lnTo>
                  <a:lnTo>
                    <a:pt x="564" y="192"/>
                  </a:lnTo>
                  <a:lnTo>
                    <a:pt x="564" y="204"/>
                  </a:lnTo>
                  <a:lnTo>
                    <a:pt x="570" y="210"/>
                  </a:lnTo>
                  <a:lnTo>
                    <a:pt x="570" y="222"/>
                  </a:lnTo>
                  <a:lnTo>
                    <a:pt x="576" y="228"/>
                  </a:lnTo>
                  <a:lnTo>
                    <a:pt x="576" y="234"/>
                  </a:lnTo>
                  <a:lnTo>
                    <a:pt x="576" y="240"/>
                  </a:lnTo>
                  <a:lnTo>
                    <a:pt x="576" y="246"/>
                  </a:lnTo>
                  <a:lnTo>
                    <a:pt x="576" y="252"/>
                  </a:lnTo>
                  <a:lnTo>
                    <a:pt x="576" y="258"/>
                  </a:lnTo>
                  <a:lnTo>
                    <a:pt x="576" y="264"/>
                  </a:lnTo>
                  <a:lnTo>
                    <a:pt x="576" y="270"/>
                  </a:lnTo>
                  <a:lnTo>
                    <a:pt x="576" y="276"/>
                  </a:lnTo>
                  <a:lnTo>
                    <a:pt x="576" y="282"/>
                  </a:lnTo>
                  <a:lnTo>
                    <a:pt x="576" y="288"/>
                  </a:lnTo>
                  <a:lnTo>
                    <a:pt x="576" y="294"/>
                  </a:lnTo>
                  <a:lnTo>
                    <a:pt x="576" y="300"/>
                  </a:lnTo>
                  <a:lnTo>
                    <a:pt x="582" y="300"/>
                  </a:lnTo>
                  <a:lnTo>
                    <a:pt x="576" y="306"/>
                  </a:lnTo>
                  <a:lnTo>
                    <a:pt x="576" y="312"/>
                  </a:lnTo>
                  <a:lnTo>
                    <a:pt x="576" y="318"/>
                  </a:lnTo>
                  <a:lnTo>
                    <a:pt x="576" y="324"/>
                  </a:lnTo>
                  <a:lnTo>
                    <a:pt x="582" y="330"/>
                  </a:lnTo>
                  <a:lnTo>
                    <a:pt x="582" y="336"/>
                  </a:lnTo>
                  <a:lnTo>
                    <a:pt x="582" y="342"/>
                  </a:lnTo>
                  <a:lnTo>
                    <a:pt x="582" y="348"/>
                  </a:lnTo>
                  <a:lnTo>
                    <a:pt x="582" y="360"/>
                  </a:lnTo>
                  <a:lnTo>
                    <a:pt x="582" y="372"/>
                  </a:lnTo>
                  <a:lnTo>
                    <a:pt x="576" y="390"/>
                  </a:lnTo>
                  <a:lnTo>
                    <a:pt x="576" y="402"/>
                  </a:lnTo>
                  <a:lnTo>
                    <a:pt x="576" y="408"/>
                  </a:lnTo>
                  <a:lnTo>
                    <a:pt x="576" y="420"/>
                  </a:lnTo>
                  <a:lnTo>
                    <a:pt x="576" y="426"/>
                  </a:lnTo>
                  <a:lnTo>
                    <a:pt x="570" y="438"/>
                  </a:lnTo>
                  <a:lnTo>
                    <a:pt x="570" y="456"/>
                  </a:lnTo>
                  <a:lnTo>
                    <a:pt x="564" y="468"/>
                  </a:lnTo>
                  <a:lnTo>
                    <a:pt x="558" y="474"/>
                  </a:lnTo>
                  <a:lnTo>
                    <a:pt x="552" y="474"/>
                  </a:lnTo>
                  <a:lnTo>
                    <a:pt x="546" y="474"/>
                  </a:lnTo>
                  <a:lnTo>
                    <a:pt x="546" y="468"/>
                  </a:lnTo>
                  <a:lnTo>
                    <a:pt x="540" y="456"/>
                  </a:lnTo>
                  <a:lnTo>
                    <a:pt x="540" y="468"/>
                  </a:lnTo>
                  <a:lnTo>
                    <a:pt x="540" y="480"/>
                  </a:lnTo>
                  <a:lnTo>
                    <a:pt x="540" y="498"/>
                  </a:lnTo>
                  <a:lnTo>
                    <a:pt x="540" y="516"/>
                  </a:lnTo>
                  <a:lnTo>
                    <a:pt x="540" y="534"/>
                  </a:lnTo>
                  <a:lnTo>
                    <a:pt x="540" y="552"/>
                  </a:lnTo>
                  <a:lnTo>
                    <a:pt x="540" y="576"/>
                  </a:lnTo>
                  <a:lnTo>
                    <a:pt x="540" y="600"/>
                  </a:lnTo>
                  <a:lnTo>
                    <a:pt x="546" y="618"/>
                  </a:lnTo>
                  <a:lnTo>
                    <a:pt x="546" y="642"/>
                  </a:lnTo>
                  <a:lnTo>
                    <a:pt x="552" y="666"/>
                  </a:lnTo>
                  <a:lnTo>
                    <a:pt x="552" y="684"/>
                  </a:lnTo>
                  <a:lnTo>
                    <a:pt x="552" y="708"/>
                  </a:lnTo>
                  <a:lnTo>
                    <a:pt x="552" y="726"/>
                  </a:lnTo>
                  <a:lnTo>
                    <a:pt x="552" y="744"/>
                  </a:lnTo>
                  <a:lnTo>
                    <a:pt x="552" y="762"/>
                  </a:lnTo>
                  <a:lnTo>
                    <a:pt x="558" y="768"/>
                  </a:lnTo>
                  <a:lnTo>
                    <a:pt x="558" y="780"/>
                  </a:lnTo>
                  <a:lnTo>
                    <a:pt x="564" y="786"/>
                  </a:lnTo>
                  <a:lnTo>
                    <a:pt x="570" y="792"/>
                  </a:lnTo>
                  <a:lnTo>
                    <a:pt x="570" y="804"/>
                  </a:lnTo>
                  <a:lnTo>
                    <a:pt x="570" y="810"/>
                  </a:lnTo>
                  <a:lnTo>
                    <a:pt x="570" y="816"/>
                  </a:lnTo>
                  <a:lnTo>
                    <a:pt x="570" y="822"/>
                  </a:lnTo>
                  <a:lnTo>
                    <a:pt x="570" y="828"/>
                  </a:lnTo>
                  <a:lnTo>
                    <a:pt x="564" y="834"/>
                  </a:lnTo>
                  <a:lnTo>
                    <a:pt x="558" y="834"/>
                  </a:lnTo>
                  <a:lnTo>
                    <a:pt x="552" y="834"/>
                  </a:lnTo>
                  <a:lnTo>
                    <a:pt x="546" y="834"/>
                  </a:lnTo>
                  <a:lnTo>
                    <a:pt x="540" y="834"/>
                  </a:lnTo>
                  <a:lnTo>
                    <a:pt x="534" y="828"/>
                  </a:lnTo>
                  <a:lnTo>
                    <a:pt x="528" y="822"/>
                  </a:lnTo>
                  <a:lnTo>
                    <a:pt x="522" y="816"/>
                  </a:lnTo>
                  <a:lnTo>
                    <a:pt x="522" y="810"/>
                  </a:lnTo>
                  <a:lnTo>
                    <a:pt x="528" y="804"/>
                  </a:lnTo>
                  <a:lnTo>
                    <a:pt x="522" y="804"/>
                  </a:lnTo>
                  <a:lnTo>
                    <a:pt x="522" y="798"/>
                  </a:lnTo>
                  <a:lnTo>
                    <a:pt x="522" y="792"/>
                  </a:lnTo>
                  <a:lnTo>
                    <a:pt x="522" y="786"/>
                  </a:lnTo>
                  <a:lnTo>
                    <a:pt x="522" y="780"/>
                  </a:lnTo>
                  <a:lnTo>
                    <a:pt x="522" y="774"/>
                  </a:lnTo>
                  <a:lnTo>
                    <a:pt x="522" y="768"/>
                  </a:lnTo>
                  <a:lnTo>
                    <a:pt x="522" y="762"/>
                  </a:lnTo>
                  <a:lnTo>
                    <a:pt x="522" y="756"/>
                  </a:lnTo>
                  <a:lnTo>
                    <a:pt x="516" y="744"/>
                  </a:lnTo>
                  <a:lnTo>
                    <a:pt x="516" y="726"/>
                  </a:lnTo>
                  <a:lnTo>
                    <a:pt x="510" y="708"/>
                  </a:lnTo>
                  <a:lnTo>
                    <a:pt x="510" y="690"/>
                  </a:lnTo>
                  <a:lnTo>
                    <a:pt x="504" y="672"/>
                  </a:lnTo>
                  <a:lnTo>
                    <a:pt x="504" y="654"/>
                  </a:lnTo>
                  <a:lnTo>
                    <a:pt x="504" y="636"/>
                  </a:lnTo>
                  <a:lnTo>
                    <a:pt x="504" y="618"/>
                  </a:lnTo>
                  <a:lnTo>
                    <a:pt x="498" y="600"/>
                  </a:lnTo>
                  <a:lnTo>
                    <a:pt x="492" y="582"/>
                  </a:lnTo>
                  <a:lnTo>
                    <a:pt x="486" y="564"/>
                  </a:lnTo>
                  <a:lnTo>
                    <a:pt x="480" y="546"/>
                  </a:lnTo>
                  <a:lnTo>
                    <a:pt x="480" y="528"/>
                  </a:lnTo>
                  <a:lnTo>
                    <a:pt x="474" y="504"/>
                  </a:lnTo>
                  <a:lnTo>
                    <a:pt x="468" y="486"/>
                  </a:lnTo>
                  <a:lnTo>
                    <a:pt x="468" y="474"/>
                  </a:lnTo>
                  <a:lnTo>
                    <a:pt x="468" y="492"/>
                  </a:lnTo>
                  <a:lnTo>
                    <a:pt x="468" y="510"/>
                  </a:lnTo>
                  <a:lnTo>
                    <a:pt x="462" y="528"/>
                  </a:lnTo>
                  <a:lnTo>
                    <a:pt x="462" y="540"/>
                  </a:lnTo>
                  <a:lnTo>
                    <a:pt x="462" y="552"/>
                  </a:lnTo>
                  <a:lnTo>
                    <a:pt x="462" y="570"/>
                  </a:lnTo>
                  <a:lnTo>
                    <a:pt x="456" y="582"/>
                  </a:lnTo>
                  <a:lnTo>
                    <a:pt x="456" y="594"/>
                  </a:lnTo>
                  <a:lnTo>
                    <a:pt x="456" y="624"/>
                  </a:lnTo>
                  <a:lnTo>
                    <a:pt x="456" y="642"/>
                  </a:lnTo>
                  <a:lnTo>
                    <a:pt x="456" y="660"/>
                  </a:lnTo>
                  <a:lnTo>
                    <a:pt x="450" y="678"/>
                  </a:lnTo>
                  <a:lnTo>
                    <a:pt x="444" y="696"/>
                  </a:lnTo>
                  <a:lnTo>
                    <a:pt x="444" y="714"/>
                  </a:lnTo>
                  <a:lnTo>
                    <a:pt x="444" y="738"/>
                  </a:lnTo>
                  <a:lnTo>
                    <a:pt x="444" y="768"/>
                  </a:lnTo>
                  <a:lnTo>
                    <a:pt x="444" y="786"/>
                  </a:lnTo>
                  <a:lnTo>
                    <a:pt x="444" y="792"/>
                  </a:lnTo>
                  <a:lnTo>
                    <a:pt x="444" y="798"/>
                  </a:lnTo>
                  <a:lnTo>
                    <a:pt x="438" y="798"/>
                  </a:lnTo>
                  <a:lnTo>
                    <a:pt x="438" y="804"/>
                  </a:lnTo>
                  <a:lnTo>
                    <a:pt x="432" y="804"/>
                  </a:lnTo>
                  <a:lnTo>
                    <a:pt x="426" y="804"/>
                  </a:lnTo>
                  <a:lnTo>
                    <a:pt x="420" y="810"/>
                  </a:lnTo>
                  <a:lnTo>
                    <a:pt x="414" y="810"/>
                  </a:lnTo>
                  <a:lnTo>
                    <a:pt x="414" y="816"/>
                  </a:lnTo>
                  <a:lnTo>
                    <a:pt x="408" y="816"/>
                  </a:lnTo>
                  <a:lnTo>
                    <a:pt x="402" y="822"/>
                  </a:lnTo>
                  <a:lnTo>
                    <a:pt x="396" y="822"/>
                  </a:lnTo>
                  <a:lnTo>
                    <a:pt x="384" y="828"/>
                  </a:lnTo>
                  <a:lnTo>
                    <a:pt x="378" y="828"/>
                  </a:lnTo>
                  <a:lnTo>
                    <a:pt x="372" y="828"/>
                  </a:lnTo>
                  <a:lnTo>
                    <a:pt x="366" y="828"/>
                  </a:lnTo>
                  <a:lnTo>
                    <a:pt x="360" y="822"/>
                  </a:lnTo>
                  <a:lnTo>
                    <a:pt x="360" y="816"/>
                  </a:lnTo>
                  <a:lnTo>
                    <a:pt x="360" y="810"/>
                  </a:lnTo>
                  <a:lnTo>
                    <a:pt x="366" y="804"/>
                  </a:lnTo>
                  <a:lnTo>
                    <a:pt x="372" y="798"/>
                  </a:lnTo>
                  <a:lnTo>
                    <a:pt x="378" y="792"/>
                  </a:lnTo>
                  <a:lnTo>
                    <a:pt x="390" y="780"/>
                  </a:lnTo>
                  <a:lnTo>
                    <a:pt x="396" y="774"/>
                  </a:lnTo>
                  <a:lnTo>
                    <a:pt x="402" y="768"/>
                  </a:lnTo>
                  <a:lnTo>
                    <a:pt x="408" y="762"/>
                  </a:lnTo>
                  <a:lnTo>
                    <a:pt x="414" y="756"/>
                  </a:lnTo>
                  <a:lnTo>
                    <a:pt x="414" y="744"/>
                  </a:lnTo>
                  <a:lnTo>
                    <a:pt x="414" y="738"/>
                  </a:lnTo>
                  <a:lnTo>
                    <a:pt x="414" y="732"/>
                  </a:lnTo>
                  <a:lnTo>
                    <a:pt x="414" y="726"/>
                  </a:lnTo>
                  <a:lnTo>
                    <a:pt x="414" y="720"/>
                  </a:lnTo>
                  <a:lnTo>
                    <a:pt x="414" y="714"/>
                  </a:lnTo>
                  <a:lnTo>
                    <a:pt x="414" y="708"/>
                  </a:lnTo>
                  <a:lnTo>
                    <a:pt x="414" y="678"/>
                  </a:lnTo>
                  <a:lnTo>
                    <a:pt x="408" y="654"/>
                  </a:lnTo>
                  <a:lnTo>
                    <a:pt x="408" y="636"/>
                  </a:lnTo>
                  <a:lnTo>
                    <a:pt x="408" y="624"/>
                  </a:lnTo>
                  <a:lnTo>
                    <a:pt x="408" y="612"/>
                  </a:lnTo>
                  <a:lnTo>
                    <a:pt x="408" y="606"/>
                  </a:lnTo>
                  <a:lnTo>
                    <a:pt x="408" y="594"/>
                  </a:lnTo>
                  <a:lnTo>
                    <a:pt x="414" y="582"/>
                  </a:lnTo>
                  <a:lnTo>
                    <a:pt x="408" y="552"/>
                  </a:lnTo>
                  <a:lnTo>
                    <a:pt x="408" y="528"/>
                  </a:lnTo>
                  <a:lnTo>
                    <a:pt x="408" y="510"/>
                  </a:lnTo>
                  <a:lnTo>
                    <a:pt x="402" y="486"/>
                  </a:lnTo>
                  <a:lnTo>
                    <a:pt x="402" y="468"/>
                  </a:lnTo>
                  <a:lnTo>
                    <a:pt x="402" y="444"/>
                  </a:lnTo>
                  <a:lnTo>
                    <a:pt x="402" y="420"/>
                  </a:lnTo>
                  <a:lnTo>
                    <a:pt x="402" y="390"/>
                  </a:lnTo>
                  <a:lnTo>
                    <a:pt x="396" y="378"/>
                  </a:lnTo>
                  <a:lnTo>
                    <a:pt x="384" y="372"/>
                  </a:lnTo>
                  <a:lnTo>
                    <a:pt x="378" y="360"/>
                  </a:lnTo>
                  <a:lnTo>
                    <a:pt x="366" y="354"/>
                  </a:lnTo>
                  <a:lnTo>
                    <a:pt x="354" y="342"/>
                  </a:lnTo>
                  <a:lnTo>
                    <a:pt x="348" y="336"/>
                  </a:lnTo>
                  <a:lnTo>
                    <a:pt x="336" y="324"/>
                  </a:lnTo>
                  <a:lnTo>
                    <a:pt x="330" y="318"/>
                  </a:lnTo>
                  <a:lnTo>
                    <a:pt x="330" y="312"/>
                  </a:lnTo>
                  <a:lnTo>
                    <a:pt x="330" y="306"/>
                  </a:lnTo>
                  <a:lnTo>
                    <a:pt x="330" y="300"/>
                  </a:lnTo>
                  <a:lnTo>
                    <a:pt x="330" y="288"/>
                  </a:lnTo>
                  <a:lnTo>
                    <a:pt x="330" y="282"/>
                  </a:lnTo>
                  <a:lnTo>
                    <a:pt x="336" y="276"/>
                  </a:lnTo>
                  <a:lnTo>
                    <a:pt x="336" y="270"/>
                  </a:lnTo>
                  <a:lnTo>
                    <a:pt x="336" y="264"/>
                  </a:lnTo>
                  <a:lnTo>
                    <a:pt x="342" y="264"/>
                  </a:lnTo>
                  <a:lnTo>
                    <a:pt x="342" y="258"/>
                  </a:lnTo>
                  <a:lnTo>
                    <a:pt x="348" y="252"/>
                  </a:lnTo>
                  <a:lnTo>
                    <a:pt x="348" y="246"/>
                  </a:lnTo>
                  <a:lnTo>
                    <a:pt x="354" y="246"/>
                  </a:lnTo>
                  <a:lnTo>
                    <a:pt x="354" y="240"/>
                  </a:lnTo>
                  <a:lnTo>
                    <a:pt x="354" y="228"/>
                  </a:lnTo>
                  <a:lnTo>
                    <a:pt x="360" y="222"/>
                  </a:lnTo>
                  <a:lnTo>
                    <a:pt x="360" y="210"/>
                  </a:lnTo>
                  <a:lnTo>
                    <a:pt x="366" y="204"/>
                  </a:lnTo>
                  <a:lnTo>
                    <a:pt x="372" y="192"/>
                  </a:lnTo>
                  <a:lnTo>
                    <a:pt x="378" y="186"/>
                  </a:lnTo>
                  <a:lnTo>
                    <a:pt x="384" y="186"/>
                  </a:lnTo>
                  <a:lnTo>
                    <a:pt x="396" y="180"/>
                  </a:lnTo>
                  <a:lnTo>
                    <a:pt x="402" y="180"/>
                  </a:lnTo>
                  <a:lnTo>
                    <a:pt x="408" y="174"/>
                  </a:lnTo>
                  <a:lnTo>
                    <a:pt x="414" y="168"/>
                  </a:lnTo>
                  <a:lnTo>
                    <a:pt x="420" y="162"/>
                  </a:lnTo>
                  <a:lnTo>
                    <a:pt x="426" y="162"/>
                  </a:lnTo>
                  <a:lnTo>
                    <a:pt x="432" y="156"/>
                  </a:lnTo>
                  <a:lnTo>
                    <a:pt x="438" y="150"/>
                  </a:lnTo>
                  <a:lnTo>
                    <a:pt x="438" y="138"/>
                  </a:lnTo>
                  <a:lnTo>
                    <a:pt x="432" y="126"/>
                  </a:lnTo>
                  <a:lnTo>
                    <a:pt x="432" y="120"/>
                  </a:lnTo>
                  <a:lnTo>
                    <a:pt x="432" y="108"/>
                  </a:lnTo>
                  <a:lnTo>
                    <a:pt x="432" y="102"/>
                  </a:lnTo>
                  <a:lnTo>
                    <a:pt x="426" y="96"/>
                  </a:lnTo>
                  <a:lnTo>
                    <a:pt x="432" y="84"/>
                  </a:lnTo>
                  <a:lnTo>
                    <a:pt x="432" y="72"/>
                  </a:lnTo>
                  <a:close/>
                  <a:moveTo>
                    <a:pt x="390" y="246"/>
                  </a:moveTo>
                  <a:lnTo>
                    <a:pt x="390" y="252"/>
                  </a:lnTo>
                  <a:lnTo>
                    <a:pt x="390" y="264"/>
                  </a:lnTo>
                  <a:lnTo>
                    <a:pt x="384" y="270"/>
                  </a:lnTo>
                  <a:lnTo>
                    <a:pt x="378" y="276"/>
                  </a:lnTo>
                  <a:lnTo>
                    <a:pt x="378" y="282"/>
                  </a:lnTo>
                  <a:lnTo>
                    <a:pt x="372" y="288"/>
                  </a:lnTo>
                  <a:lnTo>
                    <a:pt x="366" y="294"/>
                  </a:lnTo>
                  <a:lnTo>
                    <a:pt x="360" y="300"/>
                  </a:lnTo>
                  <a:lnTo>
                    <a:pt x="366" y="306"/>
                  </a:lnTo>
                  <a:lnTo>
                    <a:pt x="372" y="312"/>
                  </a:lnTo>
                  <a:lnTo>
                    <a:pt x="378" y="318"/>
                  </a:lnTo>
                  <a:lnTo>
                    <a:pt x="384" y="324"/>
                  </a:lnTo>
                  <a:lnTo>
                    <a:pt x="390" y="336"/>
                  </a:lnTo>
                  <a:lnTo>
                    <a:pt x="396" y="342"/>
                  </a:lnTo>
                  <a:lnTo>
                    <a:pt x="402" y="348"/>
                  </a:lnTo>
                  <a:lnTo>
                    <a:pt x="408" y="354"/>
                  </a:lnTo>
                  <a:lnTo>
                    <a:pt x="408" y="348"/>
                  </a:lnTo>
                  <a:lnTo>
                    <a:pt x="414" y="342"/>
                  </a:lnTo>
                  <a:lnTo>
                    <a:pt x="414" y="336"/>
                  </a:lnTo>
                  <a:lnTo>
                    <a:pt x="414" y="330"/>
                  </a:lnTo>
                  <a:lnTo>
                    <a:pt x="414" y="324"/>
                  </a:lnTo>
                  <a:lnTo>
                    <a:pt x="414" y="318"/>
                  </a:lnTo>
                  <a:lnTo>
                    <a:pt x="408" y="312"/>
                  </a:lnTo>
                  <a:lnTo>
                    <a:pt x="408" y="306"/>
                  </a:lnTo>
                  <a:lnTo>
                    <a:pt x="402" y="294"/>
                  </a:lnTo>
                  <a:lnTo>
                    <a:pt x="402" y="288"/>
                  </a:lnTo>
                  <a:lnTo>
                    <a:pt x="396" y="282"/>
                  </a:lnTo>
                  <a:lnTo>
                    <a:pt x="396" y="270"/>
                  </a:lnTo>
                  <a:lnTo>
                    <a:pt x="396" y="264"/>
                  </a:lnTo>
                  <a:lnTo>
                    <a:pt x="396" y="258"/>
                  </a:lnTo>
                  <a:lnTo>
                    <a:pt x="390" y="246"/>
                  </a:lnTo>
                  <a:close/>
                  <a:moveTo>
                    <a:pt x="510" y="306"/>
                  </a:moveTo>
                  <a:lnTo>
                    <a:pt x="510" y="318"/>
                  </a:lnTo>
                  <a:lnTo>
                    <a:pt x="516" y="330"/>
                  </a:lnTo>
                  <a:lnTo>
                    <a:pt x="516" y="348"/>
                  </a:lnTo>
                  <a:lnTo>
                    <a:pt x="522" y="366"/>
                  </a:lnTo>
                  <a:lnTo>
                    <a:pt x="528" y="384"/>
                  </a:lnTo>
                  <a:lnTo>
                    <a:pt x="528" y="396"/>
                  </a:lnTo>
                  <a:lnTo>
                    <a:pt x="534" y="414"/>
                  </a:lnTo>
                  <a:lnTo>
                    <a:pt x="534" y="420"/>
                  </a:lnTo>
                  <a:lnTo>
                    <a:pt x="546" y="414"/>
                  </a:lnTo>
                  <a:lnTo>
                    <a:pt x="546" y="402"/>
                  </a:lnTo>
                  <a:lnTo>
                    <a:pt x="552" y="390"/>
                  </a:lnTo>
                  <a:lnTo>
                    <a:pt x="546" y="384"/>
                  </a:lnTo>
                  <a:lnTo>
                    <a:pt x="546" y="366"/>
                  </a:lnTo>
                  <a:lnTo>
                    <a:pt x="546" y="354"/>
                  </a:lnTo>
                  <a:lnTo>
                    <a:pt x="540" y="342"/>
                  </a:lnTo>
                  <a:lnTo>
                    <a:pt x="540" y="324"/>
                  </a:lnTo>
                  <a:lnTo>
                    <a:pt x="540" y="312"/>
                  </a:lnTo>
                  <a:lnTo>
                    <a:pt x="540" y="300"/>
                  </a:lnTo>
                  <a:lnTo>
                    <a:pt x="540" y="288"/>
                  </a:lnTo>
                  <a:lnTo>
                    <a:pt x="534" y="282"/>
                  </a:lnTo>
                  <a:lnTo>
                    <a:pt x="534" y="270"/>
                  </a:lnTo>
                  <a:lnTo>
                    <a:pt x="534" y="264"/>
                  </a:lnTo>
                  <a:lnTo>
                    <a:pt x="528" y="252"/>
                  </a:lnTo>
                  <a:lnTo>
                    <a:pt x="528" y="240"/>
                  </a:lnTo>
                  <a:lnTo>
                    <a:pt x="522" y="252"/>
                  </a:lnTo>
                  <a:lnTo>
                    <a:pt x="522" y="258"/>
                  </a:lnTo>
                  <a:lnTo>
                    <a:pt x="522" y="270"/>
                  </a:lnTo>
                  <a:lnTo>
                    <a:pt x="516" y="276"/>
                  </a:lnTo>
                  <a:lnTo>
                    <a:pt x="516" y="288"/>
                  </a:lnTo>
                  <a:lnTo>
                    <a:pt x="516" y="294"/>
                  </a:lnTo>
                  <a:lnTo>
                    <a:pt x="516" y="300"/>
                  </a:lnTo>
                  <a:lnTo>
                    <a:pt x="510" y="306"/>
                  </a:lnTo>
                  <a:close/>
                </a:path>
              </a:pathLst>
            </a:custGeom>
            <a:gradFill rotWithShape="0">
              <a:gsLst>
                <a:gs pos="0">
                  <a:srgbClr val="FFCCCC"/>
                </a:gs>
                <a:gs pos="100000">
                  <a:srgbClr val="990000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" name="Rectangle 3"/>
            <p:cNvSpPr>
              <a:spLocks noChangeArrowheads="1"/>
            </p:cNvSpPr>
            <p:nvPr/>
          </p:nvSpPr>
          <p:spPr bwMode="auto">
            <a:xfrm>
              <a:off x="2629" y="1746"/>
              <a:ext cx="209" cy="1695"/>
            </a:xfrm>
            <a:prstGeom prst="rect">
              <a:avLst/>
            </a:prstGeom>
            <a:gradFill rotWithShape="0">
              <a:gsLst>
                <a:gs pos="0">
                  <a:srgbClr val="FFCCCC"/>
                </a:gs>
                <a:gs pos="100000">
                  <a:srgbClr val="99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2" name="Freeform 4"/>
            <p:cNvSpPr>
              <a:spLocks noEditPoints="1"/>
            </p:cNvSpPr>
            <p:nvPr/>
          </p:nvSpPr>
          <p:spPr bwMode="auto">
            <a:xfrm>
              <a:off x="2629" y="1746"/>
              <a:ext cx="1502" cy="822"/>
            </a:xfrm>
            <a:custGeom>
              <a:avLst/>
              <a:gdLst>
                <a:gd name="T0" fmla="*/ 2147483647 w 444"/>
                <a:gd name="T1" fmla="*/ 2147483647 h 270"/>
                <a:gd name="T2" fmla="*/ 2147483647 w 444"/>
                <a:gd name="T3" fmla="*/ 2147483647 h 270"/>
                <a:gd name="T4" fmla="*/ 2147483647 w 444"/>
                <a:gd name="T5" fmla="*/ 2147483647 h 270"/>
                <a:gd name="T6" fmla="*/ 571152086 w 444"/>
                <a:gd name="T7" fmla="*/ 2147483647 h 270"/>
                <a:gd name="T8" fmla="*/ 571152086 w 444"/>
                <a:gd name="T9" fmla="*/ 2084327231 h 270"/>
                <a:gd name="T10" fmla="*/ 2147483647 w 444"/>
                <a:gd name="T11" fmla="*/ 1158829832 h 270"/>
                <a:gd name="T12" fmla="*/ 2147483647 w 444"/>
                <a:gd name="T13" fmla="*/ 466041501 h 270"/>
                <a:gd name="T14" fmla="*/ 2147483647 w 444"/>
                <a:gd name="T15" fmla="*/ 0 h 270"/>
                <a:gd name="T16" fmla="*/ 2147483647 w 444"/>
                <a:gd name="T17" fmla="*/ 0 h 270"/>
                <a:gd name="T18" fmla="*/ 2147483647 w 444"/>
                <a:gd name="T19" fmla="*/ 466041501 h 270"/>
                <a:gd name="T20" fmla="*/ 2147483647 w 444"/>
                <a:gd name="T21" fmla="*/ 1158829832 h 270"/>
                <a:gd name="T22" fmla="*/ 2147483647 w 444"/>
                <a:gd name="T23" fmla="*/ 2084327231 h 270"/>
                <a:gd name="T24" fmla="*/ 2147483647 w 444"/>
                <a:gd name="T25" fmla="*/ 2147483647 h 270"/>
                <a:gd name="T26" fmla="*/ 2147483647 w 444"/>
                <a:gd name="T27" fmla="*/ 2147483647 h 270"/>
                <a:gd name="T28" fmla="*/ 2147483647 w 444"/>
                <a:gd name="T29" fmla="*/ 2147483647 h 270"/>
                <a:gd name="T30" fmla="*/ 2147483647 w 444"/>
                <a:gd name="T31" fmla="*/ 2147483647 h 270"/>
                <a:gd name="T32" fmla="*/ 2147483647 w 444"/>
                <a:gd name="T33" fmla="*/ 2147483647 h 270"/>
                <a:gd name="T34" fmla="*/ 2147483647 w 444"/>
                <a:gd name="T35" fmla="*/ 2147483647 h 270"/>
                <a:gd name="T36" fmla="*/ 2147483647 w 444"/>
                <a:gd name="T37" fmla="*/ 2147483647 h 270"/>
                <a:gd name="T38" fmla="*/ 2147483647 w 444"/>
                <a:gd name="T39" fmla="*/ 2147483647 h 270"/>
                <a:gd name="T40" fmla="*/ 2147483647 w 444"/>
                <a:gd name="T41" fmla="*/ 2147483647 h 270"/>
                <a:gd name="T42" fmla="*/ 2147483647 w 444"/>
                <a:gd name="T43" fmla="*/ 2147483647 h 270"/>
                <a:gd name="T44" fmla="*/ 2147483647 w 444"/>
                <a:gd name="T45" fmla="*/ 1973108067 h 270"/>
                <a:gd name="T46" fmla="*/ 2147483647 w 444"/>
                <a:gd name="T47" fmla="*/ 1624869777 h 270"/>
                <a:gd name="T48" fmla="*/ 2147483647 w 444"/>
                <a:gd name="T49" fmla="*/ 1507274983 h 270"/>
                <a:gd name="T50" fmla="*/ 2147483647 w 444"/>
                <a:gd name="T51" fmla="*/ 1624869777 h 270"/>
                <a:gd name="T52" fmla="*/ 2147483647 w 444"/>
                <a:gd name="T53" fmla="*/ 1973108067 h 270"/>
                <a:gd name="T54" fmla="*/ 2147483647 w 444"/>
                <a:gd name="T55" fmla="*/ 2147483647 h 270"/>
                <a:gd name="T56" fmla="*/ 2147483647 w 444"/>
                <a:gd name="T57" fmla="*/ 2147483647 h 270"/>
                <a:gd name="T58" fmla="*/ 2147483647 w 444"/>
                <a:gd name="T59" fmla="*/ 2147483647 h 270"/>
                <a:gd name="T60" fmla="*/ 2147483647 w 444"/>
                <a:gd name="T61" fmla="*/ 2147483647 h 270"/>
                <a:gd name="T62" fmla="*/ 2147483647 w 444"/>
                <a:gd name="T63" fmla="*/ 2147483647 h 270"/>
                <a:gd name="T64" fmla="*/ 2147483647 w 444"/>
                <a:gd name="T65" fmla="*/ 2147483647 h 27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4"/>
                <a:gd name="T100" fmla="*/ 0 h 270"/>
                <a:gd name="T101" fmla="*/ 444 w 444"/>
                <a:gd name="T102" fmla="*/ 270 h 27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4" h="270">
                  <a:moveTo>
                    <a:pt x="222" y="270"/>
                  </a:moveTo>
                  <a:lnTo>
                    <a:pt x="174" y="264"/>
                  </a:lnTo>
                  <a:lnTo>
                    <a:pt x="138" y="258"/>
                  </a:lnTo>
                  <a:lnTo>
                    <a:pt x="96" y="246"/>
                  </a:lnTo>
                  <a:lnTo>
                    <a:pt x="66" y="228"/>
                  </a:lnTo>
                  <a:lnTo>
                    <a:pt x="36" y="210"/>
                  </a:lnTo>
                  <a:lnTo>
                    <a:pt x="18" y="186"/>
                  </a:lnTo>
                  <a:lnTo>
                    <a:pt x="6" y="162"/>
                  </a:lnTo>
                  <a:lnTo>
                    <a:pt x="0" y="132"/>
                  </a:lnTo>
                  <a:lnTo>
                    <a:pt x="6" y="108"/>
                  </a:lnTo>
                  <a:lnTo>
                    <a:pt x="18" y="84"/>
                  </a:lnTo>
                  <a:lnTo>
                    <a:pt x="36" y="60"/>
                  </a:lnTo>
                  <a:lnTo>
                    <a:pt x="66" y="42"/>
                  </a:lnTo>
                  <a:lnTo>
                    <a:pt x="96" y="24"/>
                  </a:lnTo>
                  <a:lnTo>
                    <a:pt x="138" y="12"/>
                  </a:lnTo>
                  <a:lnTo>
                    <a:pt x="174" y="0"/>
                  </a:lnTo>
                  <a:lnTo>
                    <a:pt x="222" y="0"/>
                  </a:lnTo>
                  <a:lnTo>
                    <a:pt x="264" y="0"/>
                  </a:lnTo>
                  <a:lnTo>
                    <a:pt x="306" y="12"/>
                  </a:lnTo>
                  <a:lnTo>
                    <a:pt x="342" y="24"/>
                  </a:lnTo>
                  <a:lnTo>
                    <a:pt x="378" y="42"/>
                  </a:lnTo>
                  <a:lnTo>
                    <a:pt x="402" y="60"/>
                  </a:lnTo>
                  <a:lnTo>
                    <a:pt x="426" y="84"/>
                  </a:lnTo>
                  <a:lnTo>
                    <a:pt x="438" y="108"/>
                  </a:lnTo>
                  <a:lnTo>
                    <a:pt x="444" y="132"/>
                  </a:lnTo>
                  <a:lnTo>
                    <a:pt x="438" y="162"/>
                  </a:lnTo>
                  <a:lnTo>
                    <a:pt x="426" y="186"/>
                  </a:lnTo>
                  <a:lnTo>
                    <a:pt x="402" y="210"/>
                  </a:lnTo>
                  <a:lnTo>
                    <a:pt x="378" y="228"/>
                  </a:lnTo>
                  <a:lnTo>
                    <a:pt x="342" y="246"/>
                  </a:lnTo>
                  <a:lnTo>
                    <a:pt x="306" y="258"/>
                  </a:lnTo>
                  <a:lnTo>
                    <a:pt x="264" y="264"/>
                  </a:lnTo>
                  <a:lnTo>
                    <a:pt x="222" y="270"/>
                  </a:lnTo>
                  <a:close/>
                  <a:moveTo>
                    <a:pt x="252" y="240"/>
                  </a:moveTo>
                  <a:lnTo>
                    <a:pt x="222" y="234"/>
                  </a:lnTo>
                  <a:lnTo>
                    <a:pt x="186" y="234"/>
                  </a:lnTo>
                  <a:lnTo>
                    <a:pt x="162" y="222"/>
                  </a:lnTo>
                  <a:lnTo>
                    <a:pt x="138" y="216"/>
                  </a:lnTo>
                  <a:lnTo>
                    <a:pt x="114" y="204"/>
                  </a:lnTo>
                  <a:lnTo>
                    <a:pt x="102" y="192"/>
                  </a:lnTo>
                  <a:lnTo>
                    <a:pt x="90" y="174"/>
                  </a:lnTo>
                  <a:lnTo>
                    <a:pt x="90" y="156"/>
                  </a:lnTo>
                  <a:lnTo>
                    <a:pt x="90" y="144"/>
                  </a:lnTo>
                  <a:lnTo>
                    <a:pt x="102" y="126"/>
                  </a:lnTo>
                  <a:lnTo>
                    <a:pt x="114" y="114"/>
                  </a:lnTo>
                  <a:lnTo>
                    <a:pt x="138" y="102"/>
                  </a:lnTo>
                  <a:lnTo>
                    <a:pt x="162" y="90"/>
                  </a:lnTo>
                  <a:lnTo>
                    <a:pt x="186" y="84"/>
                  </a:lnTo>
                  <a:lnTo>
                    <a:pt x="222" y="78"/>
                  </a:lnTo>
                  <a:lnTo>
                    <a:pt x="252" y="78"/>
                  </a:lnTo>
                  <a:lnTo>
                    <a:pt x="288" y="78"/>
                  </a:lnTo>
                  <a:lnTo>
                    <a:pt x="318" y="84"/>
                  </a:lnTo>
                  <a:lnTo>
                    <a:pt x="342" y="90"/>
                  </a:lnTo>
                  <a:lnTo>
                    <a:pt x="372" y="102"/>
                  </a:lnTo>
                  <a:lnTo>
                    <a:pt x="390" y="114"/>
                  </a:lnTo>
                  <a:lnTo>
                    <a:pt x="402" y="126"/>
                  </a:lnTo>
                  <a:lnTo>
                    <a:pt x="414" y="144"/>
                  </a:lnTo>
                  <a:lnTo>
                    <a:pt x="420" y="156"/>
                  </a:lnTo>
                  <a:lnTo>
                    <a:pt x="414" y="174"/>
                  </a:lnTo>
                  <a:lnTo>
                    <a:pt x="402" y="192"/>
                  </a:lnTo>
                  <a:lnTo>
                    <a:pt x="390" y="204"/>
                  </a:lnTo>
                  <a:lnTo>
                    <a:pt x="372" y="216"/>
                  </a:lnTo>
                  <a:lnTo>
                    <a:pt x="342" y="222"/>
                  </a:lnTo>
                  <a:lnTo>
                    <a:pt x="318" y="234"/>
                  </a:lnTo>
                  <a:lnTo>
                    <a:pt x="288" y="234"/>
                  </a:lnTo>
                  <a:lnTo>
                    <a:pt x="252" y="240"/>
                  </a:lnTo>
                  <a:close/>
                </a:path>
              </a:pathLst>
            </a:custGeom>
            <a:gradFill rotWithShape="0">
              <a:gsLst>
                <a:gs pos="0">
                  <a:srgbClr val="FFCCCC"/>
                </a:gs>
                <a:gs pos="100000">
                  <a:srgbClr val="990000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3255" y="2106"/>
              <a:ext cx="417" cy="411"/>
            </a:xfrm>
            <a:custGeom>
              <a:avLst/>
              <a:gdLst>
                <a:gd name="T0" fmla="*/ 2147483647 w 102"/>
                <a:gd name="T1" fmla="*/ 2147483647 h 126"/>
                <a:gd name="T2" fmla="*/ 2147483647 w 102"/>
                <a:gd name="T3" fmla="*/ 2147483647 h 126"/>
                <a:gd name="T4" fmla="*/ 2147483647 w 102"/>
                <a:gd name="T5" fmla="*/ 2147483647 h 126"/>
                <a:gd name="T6" fmla="*/ 2147483647 w 102"/>
                <a:gd name="T7" fmla="*/ 2147483647 h 126"/>
                <a:gd name="T8" fmla="*/ 2147483647 w 102"/>
                <a:gd name="T9" fmla="*/ 2147483647 h 126"/>
                <a:gd name="T10" fmla="*/ 2147483647 w 102"/>
                <a:gd name="T11" fmla="*/ 2147483647 h 126"/>
                <a:gd name="T12" fmla="*/ 2147483647 w 102"/>
                <a:gd name="T13" fmla="*/ 2147483647 h 126"/>
                <a:gd name="T14" fmla="*/ 2147483647 w 102"/>
                <a:gd name="T15" fmla="*/ 2147483647 h 126"/>
                <a:gd name="T16" fmla="*/ 0 w 102"/>
                <a:gd name="T17" fmla="*/ 2147483647 h 126"/>
                <a:gd name="T18" fmla="*/ 2147483647 w 102"/>
                <a:gd name="T19" fmla="*/ 1996159472 h 126"/>
                <a:gd name="T20" fmla="*/ 2147483647 w 102"/>
                <a:gd name="T21" fmla="*/ 1489011802 h 126"/>
                <a:gd name="T22" fmla="*/ 2147483647 w 102"/>
                <a:gd name="T23" fmla="*/ 998086902 h 126"/>
                <a:gd name="T24" fmla="*/ 2147483647 w 102"/>
                <a:gd name="T25" fmla="*/ 746499479 h 126"/>
                <a:gd name="T26" fmla="*/ 2147483647 w 102"/>
                <a:gd name="T27" fmla="*/ 251587465 h 126"/>
                <a:gd name="T28" fmla="*/ 2147483647 w 102"/>
                <a:gd name="T29" fmla="*/ 0 h 126"/>
                <a:gd name="T30" fmla="*/ 2147483647 w 102"/>
                <a:gd name="T31" fmla="*/ 0 h 126"/>
                <a:gd name="T32" fmla="*/ 2147483647 w 102"/>
                <a:gd name="T33" fmla="*/ 0 h 126"/>
                <a:gd name="T34" fmla="*/ 2147483647 w 102"/>
                <a:gd name="T35" fmla="*/ 0 h 126"/>
                <a:gd name="T36" fmla="*/ 2147483647 w 102"/>
                <a:gd name="T37" fmla="*/ 0 h 126"/>
                <a:gd name="T38" fmla="*/ 2147483647 w 102"/>
                <a:gd name="T39" fmla="*/ 251587465 h 126"/>
                <a:gd name="T40" fmla="*/ 2147483647 w 102"/>
                <a:gd name="T41" fmla="*/ 746499479 h 126"/>
                <a:gd name="T42" fmla="*/ 2147483647 w 102"/>
                <a:gd name="T43" fmla="*/ 998086902 h 126"/>
                <a:gd name="T44" fmla="*/ 2147483647 w 102"/>
                <a:gd name="T45" fmla="*/ 1489011802 h 126"/>
                <a:gd name="T46" fmla="*/ 2147483647 w 102"/>
                <a:gd name="T47" fmla="*/ 1996159472 h 126"/>
                <a:gd name="T48" fmla="*/ 2147483647 w 102"/>
                <a:gd name="T49" fmla="*/ 2147483647 h 126"/>
                <a:gd name="T50" fmla="*/ 2147483647 w 102"/>
                <a:gd name="T51" fmla="*/ 2147483647 h 126"/>
                <a:gd name="T52" fmla="*/ 2147483647 w 102"/>
                <a:gd name="T53" fmla="*/ 2147483647 h 126"/>
                <a:gd name="T54" fmla="*/ 2147483647 w 102"/>
                <a:gd name="T55" fmla="*/ 2147483647 h 126"/>
                <a:gd name="T56" fmla="*/ 2147483647 w 102"/>
                <a:gd name="T57" fmla="*/ 2147483647 h 126"/>
                <a:gd name="T58" fmla="*/ 2147483647 w 102"/>
                <a:gd name="T59" fmla="*/ 2147483647 h 126"/>
                <a:gd name="T60" fmla="*/ 2147483647 w 102"/>
                <a:gd name="T61" fmla="*/ 2147483647 h 126"/>
                <a:gd name="T62" fmla="*/ 2147483647 w 102"/>
                <a:gd name="T63" fmla="*/ 2147483647 h 126"/>
                <a:gd name="T64" fmla="*/ 2147483647 w 102"/>
                <a:gd name="T65" fmla="*/ 2147483647 h 12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2"/>
                <a:gd name="T100" fmla="*/ 0 h 126"/>
                <a:gd name="T101" fmla="*/ 102 w 102"/>
                <a:gd name="T102" fmla="*/ 126 h 12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2" h="126">
                  <a:moveTo>
                    <a:pt x="48" y="126"/>
                  </a:moveTo>
                  <a:lnTo>
                    <a:pt x="42" y="126"/>
                  </a:lnTo>
                  <a:lnTo>
                    <a:pt x="30" y="120"/>
                  </a:lnTo>
                  <a:lnTo>
                    <a:pt x="24" y="114"/>
                  </a:lnTo>
                  <a:lnTo>
                    <a:pt x="18" y="108"/>
                  </a:lnTo>
                  <a:lnTo>
                    <a:pt x="12" y="96"/>
                  </a:lnTo>
                  <a:lnTo>
                    <a:pt x="6" y="84"/>
                  </a:lnTo>
                  <a:lnTo>
                    <a:pt x="6" y="72"/>
                  </a:lnTo>
                  <a:lnTo>
                    <a:pt x="0" y="60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12" y="24"/>
                  </a:lnTo>
                  <a:lnTo>
                    <a:pt x="18" y="18"/>
                  </a:lnTo>
                  <a:lnTo>
                    <a:pt x="24" y="6"/>
                  </a:lnTo>
                  <a:lnTo>
                    <a:pt x="30" y="0"/>
                  </a:lnTo>
                  <a:lnTo>
                    <a:pt x="42" y="0"/>
                  </a:lnTo>
                  <a:lnTo>
                    <a:pt x="48" y="0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8" y="6"/>
                  </a:lnTo>
                  <a:lnTo>
                    <a:pt x="84" y="18"/>
                  </a:lnTo>
                  <a:lnTo>
                    <a:pt x="90" y="24"/>
                  </a:lnTo>
                  <a:lnTo>
                    <a:pt x="96" y="36"/>
                  </a:lnTo>
                  <a:lnTo>
                    <a:pt x="96" y="48"/>
                  </a:lnTo>
                  <a:lnTo>
                    <a:pt x="102" y="60"/>
                  </a:lnTo>
                  <a:lnTo>
                    <a:pt x="96" y="72"/>
                  </a:lnTo>
                  <a:lnTo>
                    <a:pt x="96" y="84"/>
                  </a:lnTo>
                  <a:lnTo>
                    <a:pt x="90" y="96"/>
                  </a:lnTo>
                  <a:lnTo>
                    <a:pt x="84" y="108"/>
                  </a:lnTo>
                  <a:lnTo>
                    <a:pt x="78" y="114"/>
                  </a:lnTo>
                  <a:lnTo>
                    <a:pt x="72" y="120"/>
                  </a:lnTo>
                  <a:lnTo>
                    <a:pt x="60" y="126"/>
                  </a:lnTo>
                  <a:lnTo>
                    <a:pt x="48" y="126"/>
                  </a:lnTo>
                  <a:close/>
                </a:path>
              </a:pathLst>
            </a:custGeom>
            <a:gradFill rotWithShape="0">
              <a:gsLst>
                <a:gs pos="0">
                  <a:srgbClr val="FFCCCC"/>
                </a:gs>
                <a:gs pos="100000">
                  <a:srgbClr val="990000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4" name="Freeform 6"/>
            <p:cNvSpPr>
              <a:spLocks noEditPoints="1"/>
            </p:cNvSpPr>
            <p:nvPr/>
          </p:nvSpPr>
          <p:spPr bwMode="auto">
            <a:xfrm>
              <a:off x="2003" y="1746"/>
              <a:ext cx="626" cy="668"/>
            </a:xfrm>
            <a:custGeom>
              <a:avLst/>
              <a:gdLst>
                <a:gd name="T0" fmla="*/ 2147483647 w 180"/>
                <a:gd name="T1" fmla="*/ 2147483647 h 216"/>
                <a:gd name="T2" fmla="*/ 2147483647 w 180"/>
                <a:gd name="T3" fmla="*/ 2147483647 h 216"/>
                <a:gd name="T4" fmla="*/ 2147483647 w 180"/>
                <a:gd name="T5" fmla="*/ 2147483647 h 216"/>
                <a:gd name="T6" fmla="*/ 2147483647 w 180"/>
                <a:gd name="T7" fmla="*/ 2147483647 h 216"/>
                <a:gd name="T8" fmla="*/ 2147483647 w 180"/>
                <a:gd name="T9" fmla="*/ 2147483647 h 216"/>
                <a:gd name="T10" fmla="*/ 2147483647 w 180"/>
                <a:gd name="T11" fmla="*/ 2147483647 h 216"/>
                <a:gd name="T12" fmla="*/ 2147483647 w 180"/>
                <a:gd name="T13" fmla="*/ 2147483647 h 216"/>
                <a:gd name="T14" fmla="*/ 2147483647 w 180"/>
                <a:gd name="T15" fmla="*/ 2147483647 h 216"/>
                <a:gd name="T16" fmla="*/ 2147483647 w 180"/>
                <a:gd name="T17" fmla="*/ 2147483647 h 216"/>
                <a:gd name="T18" fmla="*/ 2147483647 w 180"/>
                <a:gd name="T19" fmla="*/ 2147483647 h 216"/>
                <a:gd name="T20" fmla="*/ 2147483647 w 180"/>
                <a:gd name="T21" fmla="*/ 2116901671 h 216"/>
                <a:gd name="T22" fmla="*/ 2147483647 w 180"/>
                <a:gd name="T23" fmla="*/ 1558254780 h 216"/>
                <a:gd name="T24" fmla="*/ 2147483647 w 180"/>
                <a:gd name="T25" fmla="*/ 1133642890 h 216"/>
                <a:gd name="T26" fmla="*/ 2147483647 w 180"/>
                <a:gd name="T27" fmla="*/ 704463402 h 216"/>
                <a:gd name="T28" fmla="*/ 2147483647 w 180"/>
                <a:gd name="T29" fmla="*/ 422377383 h 216"/>
                <a:gd name="T30" fmla="*/ 2147483647 w 180"/>
                <a:gd name="T31" fmla="*/ 143330274 h 216"/>
                <a:gd name="T32" fmla="*/ 2147483647 w 180"/>
                <a:gd name="T33" fmla="*/ 0 h 216"/>
                <a:gd name="T34" fmla="*/ 2147483647 w 180"/>
                <a:gd name="T35" fmla="*/ 0 h 216"/>
                <a:gd name="T36" fmla="*/ 2147483647 w 180"/>
                <a:gd name="T37" fmla="*/ 0 h 216"/>
                <a:gd name="T38" fmla="*/ 2147483647 w 180"/>
                <a:gd name="T39" fmla="*/ 143330274 h 216"/>
                <a:gd name="T40" fmla="*/ 2147483647 w 180"/>
                <a:gd name="T41" fmla="*/ 422377383 h 216"/>
                <a:gd name="T42" fmla="*/ 2147483647 w 180"/>
                <a:gd name="T43" fmla="*/ 704463402 h 216"/>
                <a:gd name="T44" fmla="*/ 1528903511 w 180"/>
                <a:gd name="T45" fmla="*/ 1133642890 h 216"/>
                <a:gd name="T46" fmla="*/ 780419858 w 180"/>
                <a:gd name="T47" fmla="*/ 1558254780 h 216"/>
                <a:gd name="T48" fmla="*/ 0 w 180"/>
                <a:gd name="T49" fmla="*/ 1980632250 h 216"/>
                <a:gd name="T50" fmla="*/ 0 w 180"/>
                <a:gd name="T51" fmla="*/ 2147483647 h 216"/>
                <a:gd name="T52" fmla="*/ 0 w 180"/>
                <a:gd name="T53" fmla="*/ 2147483647 h 216"/>
                <a:gd name="T54" fmla="*/ 780419858 w 180"/>
                <a:gd name="T55" fmla="*/ 2147483647 h 216"/>
                <a:gd name="T56" fmla="*/ 1528903511 w 180"/>
                <a:gd name="T57" fmla="*/ 2147483647 h 216"/>
                <a:gd name="T58" fmla="*/ 2147483647 w 180"/>
                <a:gd name="T59" fmla="*/ 2147483647 h 216"/>
                <a:gd name="T60" fmla="*/ 2147483647 w 180"/>
                <a:gd name="T61" fmla="*/ 2147483647 h 216"/>
                <a:gd name="T62" fmla="*/ 2147483647 w 180"/>
                <a:gd name="T63" fmla="*/ 2147483647 h 216"/>
                <a:gd name="T64" fmla="*/ 2147483647 w 180"/>
                <a:gd name="T65" fmla="*/ 2147483647 h 216"/>
                <a:gd name="T66" fmla="*/ 2147483647 w 180"/>
                <a:gd name="T67" fmla="*/ 2147483647 h 216"/>
                <a:gd name="T68" fmla="*/ 2147483647 w 180"/>
                <a:gd name="T69" fmla="*/ 2147483647 h 216"/>
                <a:gd name="T70" fmla="*/ 2147483647 w 180"/>
                <a:gd name="T71" fmla="*/ 2147483647 h 216"/>
                <a:gd name="T72" fmla="*/ 2147483647 w 180"/>
                <a:gd name="T73" fmla="*/ 2147483647 h 216"/>
                <a:gd name="T74" fmla="*/ 2147483647 w 180"/>
                <a:gd name="T75" fmla="*/ 2147483647 h 216"/>
                <a:gd name="T76" fmla="*/ 2147483647 w 180"/>
                <a:gd name="T77" fmla="*/ 2147483647 h 216"/>
                <a:gd name="T78" fmla="*/ 2147483647 w 180"/>
                <a:gd name="T79" fmla="*/ 2147483647 h 216"/>
                <a:gd name="T80" fmla="*/ 2147483647 w 180"/>
                <a:gd name="T81" fmla="*/ 2147483647 h 216"/>
                <a:gd name="T82" fmla="*/ 2147483647 w 180"/>
                <a:gd name="T83" fmla="*/ 2147483647 h 216"/>
                <a:gd name="T84" fmla="*/ 2147483647 w 180"/>
                <a:gd name="T85" fmla="*/ 2147483647 h 216"/>
                <a:gd name="T86" fmla="*/ 2147483647 w 180"/>
                <a:gd name="T87" fmla="*/ 2116901671 h 216"/>
                <a:gd name="T88" fmla="*/ 2147483647 w 180"/>
                <a:gd name="T89" fmla="*/ 1558254780 h 216"/>
                <a:gd name="T90" fmla="*/ 2147483647 w 180"/>
                <a:gd name="T91" fmla="*/ 1133642890 h 216"/>
                <a:gd name="T92" fmla="*/ 2147483647 w 180"/>
                <a:gd name="T93" fmla="*/ 846989360 h 216"/>
                <a:gd name="T94" fmla="*/ 2147483647 w 180"/>
                <a:gd name="T95" fmla="*/ 704463402 h 216"/>
                <a:gd name="T96" fmla="*/ 2147483647 w 180"/>
                <a:gd name="T97" fmla="*/ 846989360 h 216"/>
                <a:gd name="T98" fmla="*/ 2147483647 w 180"/>
                <a:gd name="T99" fmla="*/ 1133642890 h 216"/>
                <a:gd name="T100" fmla="*/ 2147483647 w 180"/>
                <a:gd name="T101" fmla="*/ 1558254780 h 216"/>
                <a:gd name="T102" fmla="*/ 2147483647 w 180"/>
                <a:gd name="T103" fmla="*/ 2116901671 h 216"/>
                <a:gd name="T104" fmla="*/ 2147483647 w 180"/>
                <a:gd name="T105" fmla="*/ 2116901671 h 21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80"/>
                <a:gd name="T160" fmla="*/ 0 h 216"/>
                <a:gd name="T161" fmla="*/ 180 w 180"/>
                <a:gd name="T162" fmla="*/ 216 h 21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80" h="216">
                  <a:moveTo>
                    <a:pt x="144" y="138"/>
                  </a:moveTo>
                  <a:lnTo>
                    <a:pt x="138" y="150"/>
                  </a:lnTo>
                  <a:lnTo>
                    <a:pt x="132" y="168"/>
                  </a:lnTo>
                  <a:lnTo>
                    <a:pt x="114" y="174"/>
                  </a:lnTo>
                  <a:lnTo>
                    <a:pt x="90" y="180"/>
                  </a:lnTo>
                  <a:lnTo>
                    <a:pt x="66" y="174"/>
                  </a:lnTo>
                  <a:lnTo>
                    <a:pt x="48" y="162"/>
                  </a:lnTo>
                  <a:lnTo>
                    <a:pt x="42" y="144"/>
                  </a:lnTo>
                  <a:lnTo>
                    <a:pt x="36" y="114"/>
                  </a:lnTo>
                  <a:lnTo>
                    <a:pt x="180" y="114"/>
                  </a:lnTo>
                  <a:lnTo>
                    <a:pt x="180" y="90"/>
                  </a:lnTo>
                  <a:lnTo>
                    <a:pt x="174" y="66"/>
                  </a:lnTo>
                  <a:lnTo>
                    <a:pt x="168" y="48"/>
                  </a:lnTo>
                  <a:lnTo>
                    <a:pt x="156" y="30"/>
                  </a:lnTo>
                  <a:lnTo>
                    <a:pt x="144" y="18"/>
                  </a:lnTo>
                  <a:lnTo>
                    <a:pt x="132" y="6"/>
                  </a:lnTo>
                  <a:lnTo>
                    <a:pt x="114" y="0"/>
                  </a:lnTo>
                  <a:lnTo>
                    <a:pt x="96" y="0"/>
                  </a:lnTo>
                  <a:lnTo>
                    <a:pt x="72" y="0"/>
                  </a:lnTo>
                  <a:lnTo>
                    <a:pt x="54" y="6"/>
                  </a:lnTo>
                  <a:lnTo>
                    <a:pt x="36" y="18"/>
                  </a:lnTo>
                  <a:lnTo>
                    <a:pt x="24" y="30"/>
                  </a:lnTo>
                  <a:lnTo>
                    <a:pt x="12" y="48"/>
                  </a:lnTo>
                  <a:lnTo>
                    <a:pt x="6" y="66"/>
                  </a:lnTo>
                  <a:lnTo>
                    <a:pt x="0" y="84"/>
                  </a:lnTo>
                  <a:lnTo>
                    <a:pt x="0" y="108"/>
                  </a:lnTo>
                  <a:lnTo>
                    <a:pt x="0" y="132"/>
                  </a:lnTo>
                  <a:lnTo>
                    <a:pt x="6" y="150"/>
                  </a:lnTo>
                  <a:lnTo>
                    <a:pt x="12" y="168"/>
                  </a:lnTo>
                  <a:lnTo>
                    <a:pt x="24" y="186"/>
                  </a:lnTo>
                  <a:lnTo>
                    <a:pt x="36" y="198"/>
                  </a:lnTo>
                  <a:lnTo>
                    <a:pt x="48" y="210"/>
                  </a:lnTo>
                  <a:lnTo>
                    <a:pt x="66" y="216"/>
                  </a:lnTo>
                  <a:lnTo>
                    <a:pt x="90" y="216"/>
                  </a:lnTo>
                  <a:lnTo>
                    <a:pt x="108" y="216"/>
                  </a:lnTo>
                  <a:lnTo>
                    <a:pt x="126" y="210"/>
                  </a:lnTo>
                  <a:lnTo>
                    <a:pt x="132" y="204"/>
                  </a:lnTo>
                  <a:lnTo>
                    <a:pt x="144" y="198"/>
                  </a:lnTo>
                  <a:lnTo>
                    <a:pt x="162" y="180"/>
                  </a:lnTo>
                  <a:lnTo>
                    <a:pt x="174" y="168"/>
                  </a:lnTo>
                  <a:lnTo>
                    <a:pt x="180" y="150"/>
                  </a:lnTo>
                  <a:lnTo>
                    <a:pt x="180" y="138"/>
                  </a:lnTo>
                  <a:lnTo>
                    <a:pt x="144" y="138"/>
                  </a:lnTo>
                  <a:close/>
                  <a:moveTo>
                    <a:pt x="36" y="90"/>
                  </a:moveTo>
                  <a:lnTo>
                    <a:pt x="42" y="66"/>
                  </a:lnTo>
                  <a:lnTo>
                    <a:pt x="54" y="48"/>
                  </a:lnTo>
                  <a:lnTo>
                    <a:pt x="66" y="36"/>
                  </a:lnTo>
                  <a:lnTo>
                    <a:pt x="90" y="30"/>
                  </a:lnTo>
                  <a:lnTo>
                    <a:pt x="114" y="36"/>
                  </a:lnTo>
                  <a:lnTo>
                    <a:pt x="132" y="48"/>
                  </a:lnTo>
                  <a:lnTo>
                    <a:pt x="144" y="66"/>
                  </a:lnTo>
                  <a:lnTo>
                    <a:pt x="144" y="90"/>
                  </a:lnTo>
                  <a:lnTo>
                    <a:pt x="36" y="90"/>
                  </a:lnTo>
                  <a:close/>
                </a:path>
              </a:pathLst>
            </a:custGeom>
            <a:gradFill rotWithShape="0">
              <a:gsLst>
                <a:gs pos="0">
                  <a:srgbClr val="FFCCCC"/>
                </a:gs>
                <a:gs pos="100000">
                  <a:srgbClr val="990000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3881" y="1746"/>
              <a:ext cx="376" cy="616"/>
            </a:xfrm>
            <a:custGeom>
              <a:avLst/>
              <a:gdLst>
                <a:gd name="T0" fmla="*/ 2147483647 w 102"/>
                <a:gd name="T1" fmla="*/ 1161656781 h 210"/>
                <a:gd name="T2" fmla="*/ 2147483647 w 102"/>
                <a:gd name="T3" fmla="*/ 853008904 h 210"/>
                <a:gd name="T4" fmla="*/ 2147483647 w 102"/>
                <a:gd name="T5" fmla="*/ 694877234 h 210"/>
                <a:gd name="T6" fmla="*/ 2147483647 w 102"/>
                <a:gd name="T7" fmla="*/ 542576141 h 210"/>
                <a:gd name="T8" fmla="*/ 2147483647 w 102"/>
                <a:gd name="T9" fmla="*/ 463101948 h 210"/>
                <a:gd name="T10" fmla="*/ 2147483647 w 102"/>
                <a:gd name="T11" fmla="*/ 463101948 h 210"/>
                <a:gd name="T12" fmla="*/ 2147483647 w 102"/>
                <a:gd name="T13" fmla="*/ 0 h 210"/>
                <a:gd name="T14" fmla="*/ 2147483647 w 102"/>
                <a:gd name="T15" fmla="*/ 0 h 210"/>
                <a:gd name="T16" fmla="*/ 2147483647 w 102"/>
                <a:gd name="T17" fmla="*/ 0 h 210"/>
                <a:gd name="T18" fmla="*/ 2147483647 w 102"/>
                <a:gd name="T19" fmla="*/ 78240911 h 210"/>
                <a:gd name="T20" fmla="*/ 2147483647 w 102"/>
                <a:gd name="T21" fmla="*/ 152667196 h 210"/>
                <a:gd name="T22" fmla="*/ 2147483647 w 102"/>
                <a:gd name="T23" fmla="*/ 310432757 h 210"/>
                <a:gd name="T24" fmla="*/ 2147483647 w 102"/>
                <a:gd name="T25" fmla="*/ 542576141 h 210"/>
                <a:gd name="T26" fmla="*/ 2147483647 w 102"/>
                <a:gd name="T27" fmla="*/ 78240911 h 210"/>
                <a:gd name="T28" fmla="*/ 0 w 102"/>
                <a:gd name="T29" fmla="*/ 78240911 h 210"/>
                <a:gd name="T30" fmla="*/ 0 w 102"/>
                <a:gd name="T31" fmla="*/ 2147483647 h 210"/>
                <a:gd name="T32" fmla="*/ 2147483647 w 102"/>
                <a:gd name="T33" fmla="*/ 2147483647 h 210"/>
                <a:gd name="T34" fmla="*/ 2147483647 w 102"/>
                <a:gd name="T35" fmla="*/ 1161656781 h 21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2"/>
                <a:gd name="T55" fmla="*/ 0 h 210"/>
                <a:gd name="T56" fmla="*/ 102 w 102"/>
                <a:gd name="T57" fmla="*/ 210 h 21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2" h="210">
                  <a:moveTo>
                    <a:pt x="36" y="90"/>
                  </a:moveTo>
                  <a:lnTo>
                    <a:pt x="42" y="66"/>
                  </a:lnTo>
                  <a:lnTo>
                    <a:pt x="48" y="54"/>
                  </a:lnTo>
                  <a:lnTo>
                    <a:pt x="66" y="42"/>
                  </a:lnTo>
                  <a:lnTo>
                    <a:pt x="84" y="36"/>
                  </a:lnTo>
                  <a:lnTo>
                    <a:pt x="102" y="36"/>
                  </a:lnTo>
                  <a:lnTo>
                    <a:pt x="102" y="0"/>
                  </a:lnTo>
                  <a:lnTo>
                    <a:pt x="96" y="0"/>
                  </a:lnTo>
                  <a:lnTo>
                    <a:pt x="90" y="0"/>
                  </a:lnTo>
                  <a:lnTo>
                    <a:pt x="72" y="6"/>
                  </a:lnTo>
                  <a:lnTo>
                    <a:pt x="60" y="12"/>
                  </a:lnTo>
                  <a:lnTo>
                    <a:pt x="48" y="24"/>
                  </a:lnTo>
                  <a:lnTo>
                    <a:pt x="36" y="42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210"/>
                  </a:lnTo>
                  <a:lnTo>
                    <a:pt x="36" y="210"/>
                  </a:lnTo>
                  <a:lnTo>
                    <a:pt x="36" y="90"/>
                  </a:lnTo>
                  <a:close/>
                </a:path>
              </a:pathLst>
            </a:custGeom>
            <a:gradFill rotWithShape="0">
              <a:gsLst>
                <a:gs pos="0">
                  <a:srgbClr val="FFCCCC"/>
                </a:gs>
                <a:gs pos="100000">
                  <a:srgbClr val="990000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6" name="Freeform 8"/>
            <p:cNvSpPr>
              <a:spLocks noEditPoints="1"/>
            </p:cNvSpPr>
            <p:nvPr/>
          </p:nvSpPr>
          <p:spPr bwMode="auto">
            <a:xfrm>
              <a:off x="4256" y="1746"/>
              <a:ext cx="668" cy="668"/>
            </a:xfrm>
            <a:custGeom>
              <a:avLst/>
              <a:gdLst>
                <a:gd name="T0" fmla="*/ 2147483647 w 192"/>
                <a:gd name="T1" fmla="*/ 1270171086 h 216"/>
                <a:gd name="T2" fmla="*/ 2147483647 w 192"/>
                <a:gd name="T3" fmla="*/ 846989360 h 216"/>
                <a:gd name="T4" fmla="*/ 2147483647 w 192"/>
                <a:gd name="T5" fmla="*/ 704463402 h 216"/>
                <a:gd name="T6" fmla="*/ 2147483647 w 192"/>
                <a:gd name="T7" fmla="*/ 1133642890 h 216"/>
                <a:gd name="T8" fmla="*/ 2147483647 w 192"/>
                <a:gd name="T9" fmla="*/ 1694775106 h 216"/>
                <a:gd name="T10" fmla="*/ 2147483647 w 192"/>
                <a:gd name="T11" fmla="*/ 1980632250 h 216"/>
                <a:gd name="T12" fmla="*/ 2147483647 w 192"/>
                <a:gd name="T13" fmla="*/ 2116901671 h 216"/>
                <a:gd name="T14" fmla="*/ 2147483647 w 192"/>
                <a:gd name="T15" fmla="*/ 2147483647 h 216"/>
                <a:gd name="T16" fmla="*/ 1549343060 w 192"/>
                <a:gd name="T17" fmla="*/ 2147483647 h 216"/>
                <a:gd name="T18" fmla="*/ 0 w 192"/>
                <a:gd name="T19" fmla="*/ 2147483647 h 216"/>
                <a:gd name="T20" fmla="*/ 2147483647 w 192"/>
                <a:gd name="T21" fmla="*/ 2147483647 h 216"/>
                <a:gd name="T22" fmla="*/ 2147483647 w 192"/>
                <a:gd name="T23" fmla="*/ 2147483647 h 216"/>
                <a:gd name="T24" fmla="*/ 2147483647 w 192"/>
                <a:gd name="T25" fmla="*/ 2147483647 h 216"/>
                <a:gd name="T26" fmla="*/ 2147483647 w 192"/>
                <a:gd name="T27" fmla="*/ 2147483647 h 216"/>
                <a:gd name="T28" fmla="*/ 2147483647 w 192"/>
                <a:gd name="T29" fmla="*/ 2147483647 h 216"/>
                <a:gd name="T30" fmla="*/ 2147483647 w 192"/>
                <a:gd name="T31" fmla="*/ 2147483647 h 216"/>
                <a:gd name="T32" fmla="*/ 2147483647 w 192"/>
                <a:gd name="T33" fmla="*/ 2147483647 h 216"/>
                <a:gd name="T34" fmla="*/ 2147483647 w 192"/>
                <a:gd name="T35" fmla="*/ 2147483647 h 216"/>
                <a:gd name="T36" fmla="*/ 2147483647 w 192"/>
                <a:gd name="T37" fmla="*/ 2147483647 h 216"/>
                <a:gd name="T38" fmla="*/ 2147483647 w 192"/>
                <a:gd name="T39" fmla="*/ 2147483647 h 216"/>
                <a:gd name="T40" fmla="*/ 2147483647 w 192"/>
                <a:gd name="T41" fmla="*/ 2147483647 h 216"/>
                <a:gd name="T42" fmla="*/ 2147483647 w 192"/>
                <a:gd name="T43" fmla="*/ 990320456 h 216"/>
                <a:gd name="T44" fmla="*/ 2147483647 w 192"/>
                <a:gd name="T45" fmla="*/ 422377383 h 216"/>
                <a:gd name="T46" fmla="*/ 2147483647 w 192"/>
                <a:gd name="T47" fmla="*/ 0 h 216"/>
                <a:gd name="T48" fmla="*/ 2147483647 w 192"/>
                <a:gd name="T49" fmla="*/ 143330274 h 216"/>
                <a:gd name="T50" fmla="*/ 2147483647 w 192"/>
                <a:gd name="T51" fmla="*/ 567934283 h 216"/>
                <a:gd name="T52" fmla="*/ 1549343060 w 192"/>
                <a:gd name="T53" fmla="*/ 1133642890 h 216"/>
                <a:gd name="T54" fmla="*/ 2147483647 w 192"/>
                <a:gd name="T55" fmla="*/ 1558254780 h 216"/>
                <a:gd name="T56" fmla="*/ 2147483647 w 192"/>
                <a:gd name="T57" fmla="*/ 2147483647 h 216"/>
                <a:gd name="T58" fmla="*/ 2147483647 w 192"/>
                <a:gd name="T59" fmla="*/ 2147483647 h 216"/>
                <a:gd name="T60" fmla="*/ 2147483647 w 192"/>
                <a:gd name="T61" fmla="*/ 2147483647 h 216"/>
                <a:gd name="T62" fmla="*/ 2147483647 w 192"/>
                <a:gd name="T63" fmla="*/ 2147483647 h 216"/>
                <a:gd name="T64" fmla="*/ 2147483647 w 192"/>
                <a:gd name="T65" fmla="*/ 2147483647 h 216"/>
                <a:gd name="T66" fmla="*/ 2147483647 w 192"/>
                <a:gd name="T67" fmla="*/ 2147483647 h 216"/>
                <a:gd name="T68" fmla="*/ 2147483647 w 192"/>
                <a:gd name="T69" fmla="*/ 2147483647 h 216"/>
                <a:gd name="T70" fmla="*/ 2147483647 w 192"/>
                <a:gd name="T71" fmla="*/ 2147483647 h 216"/>
                <a:gd name="T72" fmla="*/ 2147483647 w 192"/>
                <a:gd name="T73" fmla="*/ 2147483647 h 21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92"/>
                <a:gd name="T112" fmla="*/ 0 h 216"/>
                <a:gd name="T113" fmla="*/ 192 w 192"/>
                <a:gd name="T114" fmla="*/ 216 h 21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92" h="216">
                  <a:moveTo>
                    <a:pt x="42" y="66"/>
                  </a:moveTo>
                  <a:lnTo>
                    <a:pt x="42" y="54"/>
                  </a:lnTo>
                  <a:lnTo>
                    <a:pt x="48" y="42"/>
                  </a:lnTo>
                  <a:lnTo>
                    <a:pt x="66" y="36"/>
                  </a:lnTo>
                  <a:lnTo>
                    <a:pt x="90" y="30"/>
                  </a:lnTo>
                  <a:lnTo>
                    <a:pt x="108" y="30"/>
                  </a:lnTo>
                  <a:lnTo>
                    <a:pt x="120" y="36"/>
                  </a:lnTo>
                  <a:lnTo>
                    <a:pt x="132" y="48"/>
                  </a:lnTo>
                  <a:lnTo>
                    <a:pt x="132" y="60"/>
                  </a:lnTo>
                  <a:lnTo>
                    <a:pt x="132" y="72"/>
                  </a:lnTo>
                  <a:lnTo>
                    <a:pt x="126" y="78"/>
                  </a:lnTo>
                  <a:lnTo>
                    <a:pt x="120" y="84"/>
                  </a:lnTo>
                  <a:lnTo>
                    <a:pt x="114" y="84"/>
                  </a:lnTo>
                  <a:lnTo>
                    <a:pt x="60" y="90"/>
                  </a:lnTo>
                  <a:lnTo>
                    <a:pt x="42" y="96"/>
                  </a:lnTo>
                  <a:lnTo>
                    <a:pt x="30" y="102"/>
                  </a:lnTo>
                  <a:lnTo>
                    <a:pt x="18" y="108"/>
                  </a:lnTo>
                  <a:lnTo>
                    <a:pt x="12" y="120"/>
                  </a:lnTo>
                  <a:lnTo>
                    <a:pt x="0" y="138"/>
                  </a:lnTo>
                  <a:lnTo>
                    <a:pt x="0" y="150"/>
                  </a:lnTo>
                  <a:lnTo>
                    <a:pt x="6" y="174"/>
                  </a:lnTo>
                  <a:lnTo>
                    <a:pt x="18" y="198"/>
                  </a:lnTo>
                  <a:lnTo>
                    <a:pt x="36" y="210"/>
                  </a:lnTo>
                  <a:lnTo>
                    <a:pt x="66" y="216"/>
                  </a:lnTo>
                  <a:lnTo>
                    <a:pt x="90" y="210"/>
                  </a:lnTo>
                  <a:lnTo>
                    <a:pt x="108" y="204"/>
                  </a:lnTo>
                  <a:lnTo>
                    <a:pt x="120" y="186"/>
                  </a:lnTo>
                  <a:lnTo>
                    <a:pt x="132" y="174"/>
                  </a:lnTo>
                  <a:lnTo>
                    <a:pt x="138" y="192"/>
                  </a:lnTo>
                  <a:lnTo>
                    <a:pt x="144" y="204"/>
                  </a:lnTo>
                  <a:lnTo>
                    <a:pt x="156" y="210"/>
                  </a:lnTo>
                  <a:lnTo>
                    <a:pt x="174" y="216"/>
                  </a:lnTo>
                  <a:lnTo>
                    <a:pt x="180" y="216"/>
                  </a:lnTo>
                  <a:lnTo>
                    <a:pt x="186" y="216"/>
                  </a:lnTo>
                  <a:lnTo>
                    <a:pt x="192" y="210"/>
                  </a:lnTo>
                  <a:lnTo>
                    <a:pt x="192" y="186"/>
                  </a:lnTo>
                  <a:lnTo>
                    <a:pt x="186" y="186"/>
                  </a:lnTo>
                  <a:lnTo>
                    <a:pt x="180" y="186"/>
                  </a:lnTo>
                  <a:lnTo>
                    <a:pt x="174" y="186"/>
                  </a:lnTo>
                  <a:lnTo>
                    <a:pt x="174" y="180"/>
                  </a:lnTo>
                  <a:lnTo>
                    <a:pt x="168" y="180"/>
                  </a:lnTo>
                  <a:lnTo>
                    <a:pt x="168" y="174"/>
                  </a:lnTo>
                  <a:lnTo>
                    <a:pt x="168" y="60"/>
                  </a:lnTo>
                  <a:lnTo>
                    <a:pt x="168" y="42"/>
                  </a:lnTo>
                  <a:lnTo>
                    <a:pt x="156" y="30"/>
                  </a:lnTo>
                  <a:lnTo>
                    <a:pt x="150" y="18"/>
                  </a:lnTo>
                  <a:lnTo>
                    <a:pt x="138" y="12"/>
                  </a:lnTo>
                  <a:lnTo>
                    <a:pt x="108" y="0"/>
                  </a:lnTo>
                  <a:lnTo>
                    <a:pt x="90" y="0"/>
                  </a:lnTo>
                  <a:lnTo>
                    <a:pt x="60" y="6"/>
                  </a:lnTo>
                  <a:lnTo>
                    <a:pt x="36" y="12"/>
                  </a:lnTo>
                  <a:lnTo>
                    <a:pt x="24" y="24"/>
                  </a:lnTo>
                  <a:lnTo>
                    <a:pt x="18" y="36"/>
                  </a:lnTo>
                  <a:lnTo>
                    <a:pt x="12" y="48"/>
                  </a:lnTo>
                  <a:lnTo>
                    <a:pt x="12" y="66"/>
                  </a:lnTo>
                  <a:lnTo>
                    <a:pt x="42" y="66"/>
                  </a:lnTo>
                  <a:close/>
                  <a:moveTo>
                    <a:pt x="132" y="138"/>
                  </a:moveTo>
                  <a:lnTo>
                    <a:pt x="126" y="156"/>
                  </a:lnTo>
                  <a:lnTo>
                    <a:pt x="114" y="168"/>
                  </a:lnTo>
                  <a:lnTo>
                    <a:pt x="96" y="174"/>
                  </a:lnTo>
                  <a:lnTo>
                    <a:pt x="72" y="180"/>
                  </a:lnTo>
                  <a:lnTo>
                    <a:pt x="54" y="180"/>
                  </a:lnTo>
                  <a:lnTo>
                    <a:pt x="48" y="168"/>
                  </a:lnTo>
                  <a:lnTo>
                    <a:pt x="36" y="162"/>
                  </a:lnTo>
                  <a:lnTo>
                    <a:pt x="36" y="144"/>
                  </a:lnTo>
                  <a:lnTo>
                    <a:pt x="42" y="132"/>
                  </a:lnTo>
                  <a:lnTo>
                    <a:pt x="48" y="120"/>
                  </a:lnTo>
                  <a:lnTo>
                    <a:pt x="66" y="120"/>
                  </a:lnTo>
                  <a:lnTo>
                    <a:pt x="78" y="114"/>
                  </a:lnTo>
                  <a:lnTo>
                    <a:pt x="102" y="108"/>
                  </a:lnTo>
                  <a:lnTo>
                    <a:pt x="120" y="108"/>
                  </a:lnTo>
                  <a:lnTo>
                    <a:pt x="126" y="108"/>
                  </a:lnTo>
                  <a:lnTo>
                    <a:pt x="132" y="102"/>
                  </a:lnTo>
                  <a:lnTo>
                    <a:pt x="132" y="138"/>
                  </a:lnTo>
                  <a:close/>
                </a:path>
              </a:pathLst>
            </a:custGeom>
            <a:gradFill rotWithShape="0">
              <a:gsLst>
                <a:gs pos="0">
                  <a:srgbClr val="FFCCCC"/>
                </a:gs>
                <a:gs pos="100000">
                  <a:srgbClr val="990000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237447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97" y="228830"/>
            <a:ext cx="930935" cy="3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2440" y="35209"/>
            <a:ext cx="504055" cy="9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ector recto 14"/>
          <p:cNvCxnSpPr/>
          <p:nvPr/>
        </p:nvCxnSpPr>
        <p:spPr>
          <a:xfrm>
            <a:off x="0" y="764704"/>
            <a:ext cx="84604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8432552"/>
              </p:ext>
            </p:extLst>
          </p:nvPr>
        </p:nvGraphicFramePr>
        <p:xfrm>
          <a:off x="140797" y="909763"/>
          <a:ext cx="6624736" cy="3311325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1008112"/>
                <a:gridCol w="1152128"/>
                <a:gridCol w="1368152"/>
                <a:gridCol w="864096"/>
                <a:gridCol w="1368152"/>
                <a:gridCol w="864096"/>
              </a:tblGrid>
              <a:tr h="57502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effectLst/>
                          <a:latin typeface="Blue Highway" panose="02010603020202020303" pitchFamily="2" charset="0"/>
                        </a:rPr>
                        <a:t>J.S.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effectLst/>
                          <a:latin typeface="Blue Highway" panose="02010603020202020303" pitchFamily="2" charset="0"/>
                        </a:rPr>
                        <a:t>CASO NUEVO </a:t>
                      </a:r>
                      <a:endParaRPr lang="es-MX" sz="1800" b="1" i="0" u="none" strike="noStrike" dirty="0">
                        <a:solidFill>
                          <a:srgbClr val="C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>
                          <a:effectLst/>
                          <a:latin typeface="Blue Highway" panose="02010603020202020303" pitchFamily="2" charset="0"/>
                        </a:rPr>
                        <a:t>CASOS CON VIH</a:t>
                      </a:r>
                      <a:endParaRPr lang="es-MX" sz="1800" b="1" i="0" u="none" strike="noStrike">
                        <a:solidFill>
                          <a:srgbClr val="C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effectLst/>
                          <a:latin typeface="Blue Highway" panose="02010603020202020303" pitchFamily="2" charset="0"/>
                        </a:rPr>
                        <a:t>TOTAL</a:t>
                      </a:r>
                      <a:endParaRPr lang="es-MX" sz="1800" b="1" i="0" u="none" strike="noStrike" dirty="0">
                        <a:solidFill>
                          <a:srgbClr val="C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 smtClean="0">
                          <a:effectLst/>
                          <a:latin typeface="Blue Highway" panose="02010603020202020303" pitchFamily="2" charset="0"/>
                        </a:rPr>
                        <a:t>RESULTADO </a:t>
                      </a:r>
                      <a:r>
                        <a:rPr lang="es-MX" sz="1800" b="1" u="none" strike="noStrike" dirty="0">
                          <a:effectLst/>
                          <a:latin typeface="Blue Highway" panose="02010603020202020303" pitchFamily="2" charset="0"/>
                        </a:rPr>
                        <a:t>PRUEBA  </a:t>
                      </a:r>
                      <a:endParaRPr lang="es-MX" sz="1800" b="1" i="0" u="none" strike="noStrike" dirty="0">
                        <a:solidFill>
                          <a:srgbClr val="C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dirty="0">
                          <a:effectLst/>
                          <a:latin typeface="Blue Highway" panose="02010603020202020303" pitchFamily="2" charset="0"/>
                        </a:rPr>
                        <a:t>%</a:t>
                      </a:r>
                      <a:endParaRPr lang="es-MX" sz="2000" b="1" i="0" u="none" strike="noStrike" dirty="0">
                        <a:solidFill>
                          <a:srgbClr val="C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effectLst/>
                          <a:latin typeface="Blue Highway" panose="02010603020202020303" pitchFamily="2" charset="0"/>
                        </a:rPr>
                        <a:t>I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  <a:latin typeface="+mn-lt"/>
                        </a:rPr>
                        <a:t>159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  <a:latin typeface="+mn-lt"/>
                        </a:rPr>
                        <a:t>16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  <a:latin typeface="+mn-lt"/>
                        </a:rPr>
                        <a:t>143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  <a:latin typeface="+mn-lt"/>
                        </a:rPr>
                        <a:t>142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99.3</a:t>
                      </a:r>
                      <a:endParaRPr lang="es-MX" sz="16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4866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effectLst/>
                          <a:latin typeface="Blue Highway" panose="02010603020202020303" pitchFamily="2" charset="0"/>
                        </a:rPr>
                        <a:t>II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  <a:latin typeface="+mn-lt"/>
                        </a:rPr>
                        <a:t>14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effectLst/>
                          <a:latin typeface="+mn-lt"/>
                        </a:rPr>
                        <a:t>1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  <a:latin typeface="+mn-lt"/>
                        </a:rPr>
                        <a:t>13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  <a:latin typeface="+mn-lt"/>
                        </a:rPr>
                        <a:t>12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92.3</a:t>
                      </a:r>
                      <a:endParaRPr lang="es-MX" sz="16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4866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effectLst/>
                          <a:latin typeface="Blue Highway" panose="02010603020202020303" pitchFamily="2" charset="0"/>
                        </a:rPr>
                        <a:t>III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  <a:latin typeface="+mn-lt"/>
                        </a:rPr>
                        <a:t>36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  <a:latin typeface="+mn-lt"/>
                        </a:rPr>
                        <a:t>3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  <a:latin typeface="+mn-lt"/>
                        </a:rPr>
                        <a:t>33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effectLst/>
                          <a:latin typeface="+mn-lt"/>
                        </a:rPr>
                        <a:t>34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u="none" strike="noStrike" dirty="0" smtClean="0">
                          <a:effectLst/>
                          <a:latin typeface="+mn-lt"/>
                        </a:rPr>
                        <a:t>100</a:t>
                      </a:r>
                      <a:endParaRPr lang="es-MX" sz="1600" b="1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4866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effectLst/>
                          <a:latin typeface="Blue Highway" panose="02010603020202020303" pitchFamily="2" charset="0"/>
                        </a:rPr>
                        <a:t>IV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effectLst/>
                          <a:latin typeface="+mn-lt"/>
                        </a:rPr>
                        <a:t>42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  <a:latin typeface="+mn-lt"/>
                        </a:rPr>
                        <a:t>2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effectLst/>
                          <a:latin typeface="+mn-lt"/>
                        </a:rPr>
                        <a:t>40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effectLst/>
                          <a:latin typeface="+mn-lt"/>
                        </a:rPr>
                        <a:t>41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u="none" strike="noStrike" dirty="0" smtClean="0">
                          <a:effectLst/>
                          <a:latin typeface="+mn-lt"/>
                        </a:rPr>
                        <a:t>100</a:t>
                      </a:r>
                      <a:endParaRPr lang="es-MX" sz="1600" b="1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4866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effectLst/>
                          <a:latin typeface="Blue Highway" panose="02010603020202020303" pitchFamily="2" charset="0"/>
                        </a:rPr>
                        <a:t>V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effectLst/>
                          <a:latin typeface="+mn-lt"/>
                        </a:rPr>
                        <a:t>61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  <a:latin typeface="+mn-lt"/>
                        </a:rPr>
                        <a:t>1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  <a:latin typeface="+mn-lt"/>
                        </a:rPr>
                        <a:t>60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  <a:latin typeface="+mn-lt"/>
                        </a:rPr>
                        <a:t>60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u="none" strike="noStrike" dirty="0" smtClean="0">
                          <a:effectLst/>
                          <a:latin typeface="+mn-lt"/>
                        </a:rPr>
                        <a:t>100</a:t>
                      </a:r>
                      <a:endParaRPr lang="es-MX" sz="1600" b="1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4866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effectLst/>
                          <a:latin typeface="Blue Highway" panose="02010603020202020303" pitchFamily="2" charset="0"/>
                        </a:rPr>
                        <a:t>VI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  <a:latin typeface="+mn-lt"/>
                        </a:rPr>
                        <a:t>70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  <a:latin typeface="+mn-lt"/>
                        </a:rPr>
                        <a:t>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  <a:latin typeface="+mn-lt"/>
                        </a:rPr>
                        <a:t>70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  <a:latin typeface="+mn-lt"/>
                        </a:rPr>
                        <a:t>70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u="none" strike="noStrike" dirty="0" smtClean="0">
                          <a:effectLst/>
                          <a:latin typeface="+mn-lt"/>
                        </a:rPr>
                        <a:t>100</a:t>
                      </a:r>
                      <a:endParaRPr lang="es-MX" sz="1600" b="1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4866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effectLst/>
                          <a:latin typeface="Blue Highway" panose="02010603020202020303" pitchFamily="2" charset="0"/>
                        </a:rPr>
                        <a:t>VII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  <a:latin typeface="+mn-lt"/>
                        </a:rPr>
                        <a:t>17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  <a:latin typeface="+mn-lt"/>
                        </a:rPr>
                        <a:t>1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  <a:latin typeface="+mn-lt"/>
                        </a:rPr>
                        <a:t>16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effectLst/>
                          <a:latin typeface="+mn-lt"/>
                        </a:rPr>
                        <a:t>13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81.3</a:t>
                      </a:r>
                      <a:endParaRPr lang="es-MX" sz="16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35627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effectLst/>
                          <a:latin typeface="Blue Highway" panose="02010603020202020303" pitchFamily="2" charset="0"/>
                        </a:rPr>
                        <a:t>ESTATAL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effectLst/>
                          <a:latin typeface="+mn-lt"/>
                        </a:rPr>
                        <a:t>399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effectLst/>
                          <a:latin typeface="+mn-lt"/>
                        </a:rPr>
                        <a:t>24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>
                          <a:effectLst/>
                          <a:latin typeface="+mn-lt"/>
                        </a:rPr>
                        <a:t>375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effectLst/>
                          <a:latin typeface="+mn-lt"/>
                        </a:rPr>
                        <a:t>372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99.2</a:t>
                      </a:r>
                      <a:endParaRPr lang="es-MX" sz="20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5 Rectángulo"/>
          <p:cNvSpPr/>
          <p:nvPr/>
        </p:nvSpPr>
        <p:spPr>
          <a:xfrm>
            <a:off x="107504" y="118373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latin typeface="Arial Narrow" panose="020B0606020202030204" pitchFamily="34" charset="0"/>
                <a:cs typeface="Arial" panose="020B0604020202020204" pitchFamily="34" charset="0"/>
              </a:rPr>
              <a:t>4. Detección de VIH en pacientes con TB TF de 15 y más años de edad. (indicador sectorial) </a:t>
            </a:r>
            <a:endParaRPr lang="es-MX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2 Gráfico"/>
          <p:cNvGraphicFramePr/>
          <p:nvPr>
            <p:extLst>
              <p:ext uri="{D42A27DB-BD31-4B8C-83A1-F6EECF244321}">
                <p14:modId xmlns:p14="http://schemas.microsoft.com/office/powerpoint/2010/main" val="1770932180"/>
              </p:ext>
            </p:extLst>
          </p:nvPr>
        </p:nvGraphicFramePr>
        <p:xfrm>
          <a:off x="1575459" y="4365104"/>
          <a:ext cx="7560840" cy="226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35496" y="6551766"/>
            <a:ext cx="71287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Plataforma SINAVE, módulo tuberculosis, ene-nov 2018.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304898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97" y="228830"/>
            <a:ext cx="930935" cy="3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2440" y="35209"/>
            <a:ext cx="504055" cy="9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ector recto 14"/>
          <p:cNvCxnSpPr/>
          <p:nvPr/>
        </p:nvCxnSpPr>
        <p:spPr>
          <a:xfrm>
            <a:off x="0" y="764704"/>
            <a:ext cx="84604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1 Rectángulo"/>
          <p:cNvSpPr/>
          <p:nvPr/>
        </p:nvSpPr>
        <p:spPr>
          <a:xfrm>
            <a:off x="102335" y="118373"/>
            <a:ext cx="74219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latin typeface="Arial Narrow" panose="020B0606020202030204" pitchFamily="34" charset="0"/>
                <a:cs typeface="Arial" panose="020B0604020202020204" pitchFamily="34" charset="0"/>
              </a:rPr>
              <a:t>5. Detección de Diabetes Mellitus en pacientes con TB Todas las Formas (TBTF) de 20 y más años, de edad. (indicador sectorial) </a:t>
            </a:r>
            <a:endParaRPr lang="es-MX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61764" y="908720"/>
            <a:ext cx="81369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/>
              <a:t>Utilidad: </a:t>
            </a:r>
            <a:r>
              <a:rPr lang="es-MX" dirty="0"/>
              <a:t>El identificar enfermedades asociadas a la tuberculosis ayuda al seguimiento y control de esta última y lograr así la curación. </a:t>
            </a:r>
            <a:endParaRPr lang="es-MX" dirty="0" smtClean="0"/>
          </a:p>
          <a:p>
            <a:pPr algn="just"/>
            <a:endParaRPr lang="es-MX" dirty="0"/>
          </a:p>
          <a:p>
            <a:pPr algn="just"/>
            <a:r>
              <a:rPr lang="es-MX" b="1" dirty="0"/>
              <a:t>Construcción: </a:t>
            </a:r>
            <a:r>
              <a:rPr lang="es-MX" dirty="0"/>
              <a:t>Se construye con la proporción de detección de DM entre los casos nuevos con diagnóstico de Tuberculosis Todas las Formas (TBTF) de 20 y más años de edad, respecto al total casos nuevos con diagnóstico de Tuberculosis Todas las Formas (TBTF) de 20 y más años de edad que no tienen registro de padecer la comorbilidad. Valor esperado 90% para 2018. </a:t>
            </a:r>
          </a:p>
        </p:txBody>
      </p:sp>
      <p:sp>
        <p:nvSpPr>
          <p:cNvPr id="6" name="5 Rectángulo"/>
          <p:cNvSpPr/>
          <p:nvPr/>
        </p:nvSpPr>
        <p:spPr>
          <a:xfrm>
            <a:off x="755576" y="3834914"/>
            <a:ext cx="73448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i="1" dirty="0"/>
              <a:t>Número de casos de tuberculosis TBTF de 20 y más años de edad, con resultados de la prueba (detección) de DM </a:t>
            </a:r>
            <a:endParaRPr lang="es-MX" b="1" dirty="0"/>
          </a:p>
          <a:p>
            <a:endParaRPr lang="es-MX" b="1" dirty="0"/>
          </a:p>
          <a:p>
            <a:r>
              <a:rPr lang="es-MX" b="1" i="1" dirty="0"/>
              <a:t>Número de casos diagnosticados de TBTF de 20 y más años de edad, menos los casos nuevos de TBTF de 20 y más años de edad registrados con la comorbilidad </a:t>
            </a:r>
            <a:r>
              <a:rPr lang="es-MX" b="1" dirty="0"/>
              <a:t>	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7715684" y="4253026"/>
            <a:ext cx="8887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i="1" dirty="0" smtClean="0"/>
              <a:t>x100</a:t>
            </a:r>
            <a:endParaRPr lang="es-MX" sz="2000" b="1" i="1" dirty="0"/>
          </a:p>
        </p:txBody>
      </p:sp>
      <p:sp>
        <p:nvSpPr>
          <p:cNvPr id="11" name="10 Rectángulo"/>
          <p:cNvSpPr/>
          <p:nvPr/>
        </p:nvSpPr>
        <p:spPr>
          <a:xfrm>
            <a:off x="600990" y="3212976"/>
            <a:ext cx="13067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/>
              <a:t>Fórmula: </a:t>
            </a:r>
            <a:endParaRPr lang="es-MX" sz="2000" dirty="0"/>
          </a:p>
        </p:txBody>
      </p:sp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5151412"/>
              </p:ext>
            </p:extLst>
          </p:nvPr>
        </p:nvGraphicFramePr>
        <p:xfrm>
          <a:off x="498071" y="5913080"/>
          <a:ext cx="2417745" cy="396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25657"/>
                <a:gridCol w="792088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Ponderación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10</a:t>
                      </a:r>
                      <a:endParaRPr lang="es-MX" sz="2000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13" name="12 Conector recto"/>
          <p:cNvCxnSpPr/>
          <p:nvPr/>
        </p:nvCxnSpPr>
        <p:spPr>
          <a:xfrm flipV="1">
            <a:off x="780213" y="4557027"/>
            <a:ext cx="6749284" cy="1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5" name="14 Rectángulo"/>
          <p:cNvSpPr/>
          <p:nvPr/>
        </p:nvSpPr>
        <p:spPr>
          <a:xfrm>
            <a:off x="600991" y="3685093"/>
            <a:ext cx="8183476" cy="1976155"/>
          </a:xfrm>
          <a:prstGeom prst="rect">
            <a:avLst/>
          </a:prstGeom>
          <a:noFill/>
          <a:ln w="57150">
            <a:solidFill>
              <a:srgbClr val="6699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683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97" y="228830"/>
            <a:ext cx="930935" cy="3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2440" y="35209"/>
            <a:ext cx="504055" cy="9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ector recto 14"/>
          <p:cNvCxnSpPr/>
          <p:nvPr/>
        </p:nvCxnSpPr>
        <p:spPr>
          <a:xfrm>
            <a:off x="0" y="764704"/>
            <a:ext cx="84604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70355"/>
              </p:ext>
            </p:extLst>
          </p:nvPr>
        </p:nvGraphicFramePr>
        <p:xfrm>
          <a:off x="179512" y="908720"/>
          <a:ext cx="6624735" cy="31683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6104"/>
                <a:gridCol w="1224136"/>
                <a:gridCol w="1368152"/>
                <a:gridCol w="936104"/>
                <a:gridCol w="1224136"/>
                <a:gridCol w="936103"/>
              </a:tblGrid>
              <a:tr h="50405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effectLst/>
                          <a:latin typeface="Blue Highway" panose="02010603020202020303" pitchFamily="2" charset="0"/>
                        </a:rPr>
                        <a:t>J.S.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effectLst/>
                          <a:latin typeface="Blue Highway" panose="02010603020202020303" pitchFamily="2" charset="0"/>
                        </a:rPr>
                        <a:t>CASO NUEVO </a:t>
                      </a:r>
                      <a:endParaRPr lang="es-MX" sz="1800" b="1" i="0" u="none" strike="noStrike" dirty="0">
                        <a:solidFill>
                          <a:srgbClr val="0070C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>
                          <a:effectLst/>
                          <a:latin typeface="Blue Highway" panose="02010603020202020303" pitchFamily="2" charset="0"/>
                        </a:rPr>
                        <a:t>CASOS CON DM </a:t>
                      </a:r>
                      <a:endParaRPr lang="es-MX" sz="1800" b="1" i="0" u="none" strike="noStrike">
                        <a:solidFill>
                          <a:srgbClr val="0070C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>
                          <a:effectLst/>
                          <a:latin typeface="Blue Highway" panose="02010603020202020303" pitchFamily="2" charset="0"/>
                        </a:rPr>
                        <a:t>TOTAL</a:t>
                      </a:r>
                      <a:endParaRPr lang="es-MX" sz="1800" b="1" i="0" u="none" strike="noStrike">
                        <a:solidFill>
                          <a:srgbClr val="0070C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 smtClean="0">
                          <a:effectLst/>
                          <a:latin typeface="Blue Highway" panose="02010603020202020303" pitchFamily="2" charset="0"/>
                        </a:rPr>
                        <a:t>RESULTADO </a:t>
                      </a:r>
                      <a:r>
                        <a:rPr lang="es-MX" sz="1800" b="1" u="none" strike="noStrike" dirty="0">
                          <a:effectLst/>
                          <a:latin typeface="Blue Highway" panose="02010603020202020303" pitchFamily="2" charset="0"/>
                        </a:rPr>
                        <a:t>PRUEBA </a:t>
                      </a:r>
                      <a:endParaRPr lang="es-MX" sz="1800" b="1" i="0" u="none" strike="noStrike" dirty="0">
                        <a:solidFill>
                          <a:srgbClr val="0070C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effectLst/>
                          <a:latin typeface="Blue Highway" panose="02010603020202020303" pitchFamily="2" charset="0"/>
                        </a:rPr>
                        <a:t>%</a:t>
                      </a:r>
                      <a:endParaRPr lang="es-MX" sz="1800" b="1" i="0" u="none" strike="noStrike" dirty="0">
                        <a:solidFill>
                          <a:srgbClr val="0070C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0593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effectLst/>
                          <a:latin typeface="Blue Highway" panose="02010603020202020303" pitchFamily="2" charset="0"/>
                        </a:rPr>
                        <a:t>I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149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47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102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109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u="none" strike="noStrike" dirty="0" smtClean="0">
                          <a:effectLst/>
                        </a:rPr>
                        <a:t>100</a:t>
                      </a:r>
                      <a:endParaRPr lang="es-MX" sz="1600" b="1" i="0" u="none" strike="noStrike" dirty="0">
                        <a:solidFill>
                          <a:srgbClr val="16365C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>
                          <a:effectLst/>
                          <a:latin typeface="Blue Highway" panose="02010603020202020303" pitchFamily="2" charset="0"/>
                        </a:rPr>
                        <a:t>II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effectLst/>
                        </a:rPr>
                        <a:t>14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7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7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9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u="none" strike="noStrike" dirty="0" smtClean="0">
                          <a:effectLst/>
                        </a:rPr>
                        <a:t>100</a:t>
                      </a:r>
                      <a:endParaRPr lang="es-MX" sz="1600" b="1" i="0" u="none" strike="noStrike" dirty="0">
                        <a:solidFill>
                          <a:srgbClr val="16365C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997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>
                          <a:effectLst/>
                          <a:latin typeface="Blue Highway" panose="02010603020202020303" pitchFamily="2" charset="0"/>
                        </a:rPr>
                        <a:t>III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35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13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22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23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u="none" strike="noStrike" dirty="0" smtClean="0">
                          <a:effectLst/>
                        </a:rPr>
                        <a:t>100</a:t>
                      </a:r>
                      <a:endParaRPr lang="es-MX" sz="1600" b="1" i="0" u="none" strike="noStrike" dirty="0">
                        <a:solidFill>
                          <a:srgbClr val="16365C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4010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>
                          <a:effectLst/>
                          <a:latin typeface="Blue Highway" panose="02010603020202020303" pitchFamily="2" charset="0"/>
                        </a:rPr>
                        <a:t>IV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39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7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32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33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u="none" strike="noStrike" dirty="0" smtClean="0">
                          <a:effectLst/>
                        </a:rPr>
                        <a:t>100</a:t>
                      </a:r>
                      <a:endParaRPr lang="es-MX" sz="1600" b="1" i="0" u="none" strike="noStrike" dirty="0">
                        <a:solidFill>
                          <a:srgbClr val="16365C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>
                          <a:effectLst/>
                          <a:latin typeface="Blue Highway" panose="02010603020202020303" pitchFamily="2" charset="0"/>
                        </a:rPr>
                        <a:t>V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59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30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29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31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u="none" strike="noStrike" dirty="0" smtClean="0">
                          <a:effectLst/>
                        </a:rPr>
                        <a:t>100</a:t>
                      </a:r>
                      <a:endParaRPr lang="es-MX" sz="1600" b="1" i="0" u="none" strike="noStrike" dirty="0">
                        <a:solidFill>
                          <a:srgbClr val="16365C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>
                          <a:effectLst/>
                          <a:latin typeface="Blue Highway" panose="02010603020202020303" pitchFamily="2" charset="0"/>
                        </a:rPr>
                        <a:t>VI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69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29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40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41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u="none" strike="noStrike" dirty="0" smtClean="0">
                          <a:effectLst/>
                        </a:rPr>
                        <a:t>100</a:t>
                      </a:r>
                      <a:endParaRPr lang="es-MX" sz="1600" b="1" i="0" u="none" strike="noStrike" dirty="0">
                        <a:solidFill>
                          <a:srgbClr val="16365C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>
                          <a:effectLst/>
                          <a:latin typeface="Blue Highway" panose="02010603020202020303" pitchFamily="2" charset="0"/>
                        </a:rPr>
                        <a:t>VII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17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2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>
                          <a:effectLst/>
                        </a:rPr>
                        <a:t>15</a:t>
                      </a:r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u="none" strike="noStrike" dirty="0">
                          <a:effectLst/>
                        </a:rPr>
                        <a:t>12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80.0</a:t>
                      </a:r>
                      <a:endParaRPr lang="es-MX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effectLst/>
                          <a:latin typeface="Blue Highway" panose="02010603020202020303" pitchFamily="2" charset="0"/>
                        </a:rPr>
                        <a:t>ESTATAL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effectLst/>
                        </a:rPr>
                        <a:t>382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effectLst/>
                        </a:rPr>
                        <a:t>135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>
                          <a:effectLst/>
                        </a:rPr>
                        <a:t>247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>
                          <a:effectLst/>
                        </a:rPr>
                        <a:t>258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 smtClean="0">
                          <a:effectLst/>
                        </a:rPr>
                        <a:t>100</a:t>
                      </a:r>
                      <a:endParaRPr lang="es-MX" sz="1800" b="1" i="0" u="none" strike="noStrike" dirty="0">
                        <a:solidFill>
                          <a:srgbClr val="16365C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5 Gráfico"/>
          <p:cNvGraphicFramePr/>
          <p:nvPr>
            <p:extLst>
              <p:ext uri="{D42A27DB-BD31-4B8C-83A1-F6EECF244321}">
                <p14:modId xmlns:p14="http://schemas.microsoft.com/office/powerpoint/2010/main" val="3419430104"/>
              </p:ext>
            </p:extLst>
          </p:nvPr>
        </p:nvGraphicFramePr>
        <p:xfrm>
          <a:off x="1575459" y="4365104"/>
          <a:ext cx="7560840" cy="2263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35496" y="6551766"/>
            <a:ext cx="71287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Plataforma SINAVE, módulo tuberculosis, ene-nov 2018.</a:t>
            </a:r>
            <a:endParaRPr lang="es-MX" sz="1100" dirty="0"/>
          </a:p>
        </p:txBody>
      </p:sp>
      <p:sp>
        <p:nvSpPr>
          <p:cNvPr id="8" name="7 Rectángulo"/>
          <p:cNvSpPr/>
          <p:nvPr/>
        </p:nvSpPr>
        <p:spPr>
          <a:xfrm>
            <a:off x="102335" y="118373"/>
            <a:ext cx="74219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latin typeface="Arial Narrow" panose="020B0606020202030204" pitchFamily="34" charset="0"/>
                <a:cs typeface="Arial" panose="020B0604020202020204" pitchFamily="34" charset="0"/>
              </a:rPr>
              <a:t>5. Detección de Diabetes Mellitus en pacientes con TB Todas las Formas (TBTF) de 20 y más años, de edad. (indicador sectorial) </a:t>
            </a:r>
            <a:endParaRPr lang="es-MX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06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97" y="228830"/>
            <a:ext cx="930935" cy="3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2440" y="35209"/>
            <a:ext cx="504055" cy="9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ector recto 14"/>
          <p:cNvCxnSpPr/>
          <p:nvPr/>
        </p:nvCxnSpPr>
        <p:spPr>
          <a:xfrm>
            <a:off x="0" y="764704"/>
            <a:ext cx="84604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1 Rectángulo"/>
          <p:cNvSpPr/>
          <p:nvPr/>
        </p:nvSpPr>
        <p:spPr>
          <a:xfrm>
            <a:off x="107504" y="251356"/>
            <a:ext cx="6174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>
                <a:latin typeface="Arial Narrow" panose="020B0606020202030204" pitchFamily="34" charset="0"/>
              </a:rPr>
              <a:t>6. Oportunidad diagnóstica. (indicador sectorial) </a:t>
            </a:r>
            <a:endParaRPr lang="es-MX" sz="2000" dirty="0">
              <a:latin typeface="Arial Narrow" panose="020B060602020203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9512" y="980728"/>
            <a:ext cx="82089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/>
              <a:t>Utilidad: </a:t>
            </a:r>
            <a:r>
              <a:rPr lang="es-MX" dirty="0"/>
              <a:t>El identificar la enfermedad de manera oportuna asegura la curación, disminuye las complicaciones y restringe la transmisibilidad de la enfermedad ( se corta la cadena de transmisión). </a:t>
            </a:r>
          </a:p>
          <a:p>
            <a:pPr algn="just"/>
            <a:r>
              <a:rPr lang="es-MX" b="1" dirty="0"/>
              <a:t>Construcción: </a:t>
            </a:r>
            <a:r>
              <a:rPr lang="es-MX" dirty="0"/>
              <a:t>Se construye con la proporción de detección de casos de tuberculosis pulmonar, diagnosticados por el método de baciloscopia con diagnóstico de 1 a 9 bacilos, una cruz (+) y dos cruces (++), respecto al total casos de tuberculosis pulmonar, diagnosticados por el método de baciloscopia. </a:t>
            </a:r>
          </a:p>
        </p:txBody>
      </p:sp>
      <p:sp>
        <p:nvSpPr>
          <p:cNvPr id="6" name="5 Rectángulo"/>
          <p:cNvSpPr/>
          <p:nvPr/>
        </p:nvSpPr>
        <p:spPr>
          <a:xfrm>
            <a:off x="874924" y="3823880"/>
            <a:ext cx="67687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i="1" dirty="0"/>
              <a:t>Total de casos nuevos de tuberculosis pulmonar, con método diagnóstico por baciloscopia con 1 a 9 bacilos, + y ++ </a:t>
            </a:r>
            <a:endParaRPr lang="es-MX" b="1" i="1" dirty="0" smtClean="0"/>
          </a:p>
          <a:p>
            <a:r>
              <a:rPr lang="es-MX" b="1" dirty="0"/>
              <a:t>	</a:t>
            </a:r>
            <a:r>
              <a:rPr lang="es-MX" b="1" i="1" dirty="0" smtClean="0"/>
              <a:t> </a:t>
            </a:r>
            <a:r>
              <a:rPr lang="es-MX" b="1" dirty="0"/>
              <a:t>	</a:t>
            </a:r>
          </a:p>
          <a:p>
            <a:r>
              <a:rPr lang="es-MX" b="1" i="1" dirty="0"/>
              <a:t>Total de casos nuevos de tuberculosis pulmonar, </a:t>
            </a:r>
            <a:r>
              <a:rPr lang="es-MX" b="1" i="1" dirty="0" smtClean="0"/>
              <a:t>método diagnóstico por baciloscopia</a:t>
            </a:r>
            <a:endParaRPr lang="es-MX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7499660" y="4293096"/>
            <a:ext cx="8887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i="1" dirty="0" smtClean="0"/>
              <a:t>x100</a:t>
            </a:r>
            <a:endParaRPr lang="es-MX" sz="2000" b="1" i="1" dirty="0"/>
          </a:p>
        </p:txBody>
      </p:sp>
      <p:sp>
        <p:nvSpPr>
          <p:cNvPr id="11" name="10 Rectángulo"/>
          <p:cNvSpPr/>
          <p:nvPr/>
        </p:nvSpPr>
        <p:spPr>
          <a:xfrm>
            <a:off x="648330" y="3140968"/>
            <a:ext cx="13067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/>
              <a:t>Fórmula: </a:t>
            </a:r>
            <a:endParaRPr lang="es-MX" sz="2000" dirty="0"/>
          </a:p>
        </p:txBody>
      </p:sp>
      <p:graphicFrame>
        <p:nvGraphicFramePr>
          <p:cNvPr id="13" name="1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2417642"/>
              </p:ext>
            </p:extLst>
          </p:nvPr>
        </p:nvGraphicFramePr>
        <p:xfrm>
          <a:off x="498071" y="5913080"/>
          <a:ext cx="2417745" cy="396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25657"/>
                <a:gridCol w="792088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Ponderación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15</a:t>
                      </a:r>
                      <a:endParaRPr lang="es-MX" sz="2000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15" name="14 Conector recto"/>
          <p:cNvCxnSpPr/>
          <p:nvPr/>
        </p:nvCxnSpPr>
        <p:spPr>
          <a:xfrm>
            <a:off x="972508" y="4581128"/>
            <a:ext cx="6103302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6" name="15 Rectángulo"/>
          <p:cNvSpPr/>
          <p:nvPr/>
        </p:nvSpPr>
        <p:spPr>
          <a:xfrm>
            <a:off x="756484" y="3573016"/>
            <a:ext cx="7487924" cy="1959325"/>
          </a:xfrm>
          <a:prstGeom prst="rect">
            <a:avLst/>
          </a:prstGeom>
          <a:noFill/>
          <a:ln w="57150">
            <a:solidFill>
              <a:srgbClr val="6699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258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97" y="228830"/>
            <a:ext cx="930935" cy="3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2440" y="35209"/>
            <a:ext cx="504055" cy="9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ector recto 14"/>
          <p:cNvCxnSpPr/>
          <p:nvPr/>
        </p:nvCxnSpPr>
        <p:spPr>
          <a:xfrm>
            <a:off x="0" y="764704"/>
            <a:ext cx="84604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2" name="1 Gráfico"/>
          <p:cNvGraphicFramePr/>
          <p:nvPr>
            <p:extLst>
              <p:ext uri="{D42A27DB-BD31-4B8C-83A1-F6EECF244321}">
                <p14:modId xmlns:p14="http://schemas.microsoft.com/office/powerpoint/2010/main" val="3408971701"/>
              </p:ext>
            </p:extLst>
          </p:nvPr>
        </p:nvGraphicFramePr>
        <p:xfrm>
          <a:off x="269776" y="1340768"/>
          <a:ext cx="7920880" cy="4696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5 Rectángulo"/>
          <p:cNvSpPr/>
          <p:nvPr/>
        </p:nvSpPr>
        <p:spPr>
          <a:xfrm>
            <a:off x="107504" y="251356"/>
            <a:ext cx="6174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>
                <a:latin typeface="Arial Narrow" panose="020B0606020202030204" pitchFamily="34" charset="0"/>
              </a:rPr>
              <a:t>6. Oportunidad diagnóstica. (indicador sectorial) </a:t>
            </a:r>
            <a:endParaRPr lang="es-MX" sz="2000" dirty="0">
              <a:latin typeface="Arial Narrow" panose="020B060602020203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907704" y="6479758"/>
            <a:ext cx="71287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100" dirty="0" smtClean="0"/>
              <a:t>Fuente: Plataforma SINAVE, módulo tuberculosis, ene-MAYO 2018.</a:t>
            </a:r>
            <a:endParaRPr lang="es-MX" sz="1100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9164004"/>
              </p:ext>
            </p:extLst>
          </p:nvPr>
        </p:nvGraphicFramePr>
        <p:xfrm>
          <a:off x="7920371" y="1484784"/>
          <a:ext cx="864096" cy="3616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</a:tblGrid>
              <a:tr h="452022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69</a:t>
                      </a:r>
                      <a:endParaRPr lang="es-MX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noFill/>
                  </a:tcPr>
                </a:tc>
              </a:tr>
              <a:tr h="452022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66.7</a:t>
                      </a:r>
                      <a:endParaRPr lang="es-MX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noFill/>
                  </a:tcPr>
                </a:tc>
              </a:tr>
              <a:tr h="452022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57.1</a:t>
                      </a:r>
                      <a:endParaRPr lang="es-MX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noFill/>
                  </a:tcPr>
                </a:tc>
              </a:tr>
              <a:tr h="452022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56.3</a:t>
                      </a:r>
                      <a:endParaRPr lang="es-MX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noFill/>
                  </a:tcPr>
                </a:tc>
              </a:tr>
              <a:tr h="452022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66.7</a:t>
                      </a:r>
                      <a:endParaRPr lang="es-MX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noFill/>
                  </a:tcPr>
                </a:tc>
              </a:tr>
              <a:tr h="452022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74.5</a:t>
                      </a:r>
                      <a:endParaRPr lang="es-MX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noFill/>
                  </a:tcPr>
                </a:tc>
              </a:tr>
              <a:tr h="452022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71.2</a:t>
                      </a:r>
                      <a:endParaRPr lang="es-MX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noFill/>
                  </a:tcPr>
                </a:tc>
              </a:tr>
              <a:tr h="452022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83.3</a:t>
                      </a:r>
                      <a:endParaRPr lang="es-MX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169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97" y="228830"/>
            <a:ext cx="930935" cy="3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2440" y="35209"/>
            <a:ext cx="504055" cy="9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ector recto 14"/>
          <p:cNvCxnSpPr/>
          <p:nvPr/>
        </p:nvCxnSpPr>
        <p:spPr>
          <a:xfrm>
            <a:off x="0" y="764704"/>
            <a:ext cx="84604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1 Rectángulo"/>
          <p:cNvSpPr/>
          <p:nvPr/>
        </p:nvSpPr>
        <p:spPr>
          <a:xfrm>
            <a:off x="107504" y="101593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latin typeface="Arial Narrow" panose="020B0606020202030204" pitchFamily="34" charset="0"/>
              </a:rPr>
              <a:t>7. Detección de farmacorresistencia en casos previamente tratados. (indicador sectorial) </a:t>
            </a:r>
            <a:endParaRPr lang="es-MX" dirty="0">
              <a:latin typeface="Arial Narrow" panose="020B060602020203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40160" y="904652"/>
            <a:ext cx="83922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/>
              <a:t>Utilidad: I</a:t>
            </a:r>
            <a:r>
              <a:rPr lang="es-MX" dirty="0"/>
              <a:t>dentificar los casos de tuberculosis farmacorresistente al momento del diagnóstico entre el grupo de riesgo de TB Todas las Formas (TBTF) previamente tratados (reingresos, recaídas y fracasos). </a:t>
            </a:r>
          </a:p>
          <a:p>
            <a:pPr algn="just"/>
            <a:r>
              <a:rPr lang="es-MX" b="1" dirty="0"/>
              <a:t>Construcción: </a:t>
            </a:r>
            <a:r>
              <a:rPr lang="es-MX" dirty="0"/>
              <a:t>Se construye con la proporción entre los casos registrados con diagnóstico de TB Todas las Formas (TBTF) previamente tratados (reingresos, recaídas y fracasos) con cultivo y prueba de susceptibilidad, respecto al total casos registrados con diagnóstico de TB Todas las Formas (TBTF) previamente tratados (reingresos, recaídas y fracasos). </a:t>
            </a:r>
            <a:endParaRPr lang="es-MX" dirty="0" smtClean="0"/>
          </a:p>
          <a:p>
            <a:pPr algn="just"/>
            <a:r>
              <a:rPr lang="es-MX" dirty="0" smtClean="0"/>
              <a:t>                                                                               </a:t>
            </a:r>
            <a:r>
              <a:rPr lang="es-MX" sz="1600" b="1" dirty="0" smtClean="0">
                <a:solidFill>
                  <a:schemeClr val="accent3">
                    <a:lumMod val="75000"/>
                  </a:schemeClr>
                </a:solidFill>
              </a:rPr>
              <a:t>Variable </a:t>
            </a:r>
            <a:r>
              <a:rPr lang="es-MX" sz="1600" b="1" dirty="0">
                <a:solidFill>
                  <a:schemeClr val="accent3">
                    <a:lumMod val="75000"/>
                  </a:schemeClr>
                </a:solidFill>
              </a:rPr>
              <a:t>de “susceptibilidad al tratamiento</a:t>
            </a:r>
            <a:r>
              <a:rPr lang="es-MX" sz="1600" b="1" dirty="0" smtClean="0">
                <a:solidFill>
                  <a:schemeClr val="accent3">
                    <a:lumMod val="75000"/>
                  </a:schemeClr>
                </a:solidFill>
              </a:rPr>
              <a:t>”</a:t>
            </a:r>
            <a:endParaRPr lang="es-MX" sz="16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1187624" y="3895888"/>
            <a:ext cx="61926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i="1" dirty="0"/>
              <a:t>Total de casos previamente tratados (reingresos, recaídas y fracasos) con cultivo y prueba de susceptibilidad </a:t>
            </a:r>
            <a:endParaRPr lang="es-MX" b="1" i="1" dirty="0" smtClean="0"/>
          </a:p>
          <a:p>
            <a:endParaRPr lang="es-MX" b="1" dirty="0"/>
          </a:p>
          <a:p>
            <a:r>
              <a:rPr lang="es-MX" b="1" i="1" dirty="0" smtClean="0"/>
              <a:t>Total </a:t>
            </a:r>
            <a:r>
              <a:rPr lang="es-MX" b="1" i="1" dirty="0"/>
              <a:t>de casos previamente tratados (reingresos, recaídas y fracasos) </a:t>
            </a:r>
            <a:r>
              <a:rPr lang="es-MX" b="1" dirty="0"/>
              <a:t>	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7355644" y="4397042"/>
            <a:ext cx="8887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i="1" dirty="0" smtClean="0"/>
              <a:t>x100</a:t>
            </a:r>
            <a:endParaRPr lang="es-MX" sz="2000" b="1" i="1" dirty="0"/>
          </a:p>
        </p:txBody>
      </p:sp>
      <p:sp>
        <p:nvSpPr>
          <p:cNvPr id="11" name="10 Rectángulo"/>
          <p:cNvSpPr/>
          <p:nvPr/>
        </p:nvSpPr>
        <p:spPr>
          <a:xfrm>
            <a:off x="792346" y="3284984"/>
            <a:ext cx="13067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/>
              <a:t>Fórmula: </a:t>
            </a:r>
            <a:endParaRPr lang="es-MX" sz="2000" dirty="0"/>
          </a:p>
        </p:txBody>
      </p:sp>
      <p:graphicFrame>
        <p:nvGraphicFramePr>
          <p:cNvPr id="13" name="1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0109415"/>
              </p:ext>
            </p:extLst>
          </p:nvPr>
        </p:nvGraphicFramePr>
        <p:xfrm>
          <a:off x="498071" y="5913080"/>
          <a:ext cx="2417745" cy="396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25657"/>
                <a:gridCol w="792088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Ponderación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10</a:t>
                      </a:r>
                      <a:endParaRPr lang="es-MX" sz="2000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15" name="14 Conector recto"/>
          <p:cNvCxnSpPr/>
          <p:nvPr/>
        </p:nvCxnSpPr>
        <p:spPr>
          <a:xfrm>
            <a:off x="1090948" y="4653136"/>
            <a:ext cx="6182842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6" name="15 Rectángulo"/>
          <p:cNvSpPr/>
          <p:nvPr/>
        </p:nvSpPr>
        <p:spPr>
          <a:xfrm>
            <a:off x="874924" y="3789040"/>
            <a:ext cx="7585508" cy="1728192"/>
          </a:xfrm>
          <a:prstGeom prst="rect">
            <a:avLst/>
          </a:prstGeom>
          <a:noFill/>
          <a:ln w="57150">
            <a:solidFill>
              <a:srgbClr val="6699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6373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97" y="228830"/>
            <a:ext cx="930935" cy="3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2440" y="35209"/>
            <a:ext cx="504055" cy="9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ector recto 14"/>
          <p:cNvCxnSpPr/>
          <p:nvPr/>
        </p:nvCxnSpPr>
        <p:spPr>
          <a:xfrm>
            <a:off x="0" y="764704"/>
            <a:ext cx="84604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037128"/>
              </p:ext>
            </p:extLst>
          </p:nvPr>
        </p:nvGraphicFramePr>
        <p:xfrm>
          <a:off x="460375" y="1628800"/>
          <a:ext cx="8072065" cy="39408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1265"/>
                <a:gridCol w="1224136"/>
                <a:gridCol w="1080120"/>
                <a:gridCol w="1152128"/>
                <a:gridCol w="1080120"/>
                <a:gridCol w="1645491"/>
                <a:gridCol w="1018805"/>
              </a:tblGrid>
              <a:tr h="50405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dirty="0">
                          <a:effectLst/>
                          <a:latin typeface="Blue Highway" panose="02010603020202020303" pitchFamily="2" charset="0"/>
                        </a:rPr>
                        <a:t>J.S.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C494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>
                          <a:effectLst/>
                          <a:latin typeface="Blue Highway" panose="02010603020202020303" pitchFamily="2" charset="0"/>
                        </a:rPr>
                        <a:t>REINGRESO</a:t>
                      </a:r>
                      <a:endParaRPr lang="es-MX" sz="2000" b="1" i="0" u="none" strike="noStrike">
                        <a:solidFill>
                          <a:srgbClr val="0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C494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dirty="0" smtClean="0">
                          <a:effectLst/>
                          <a:latin typeface="Blue Highway" panose="02010603020202020303" pitchFamily="2" charset="0"/>
                        </a:rPr>
                        <a:t>RECAÍDA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C494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dirty="0" smtClean="0">
                          <a:effectLst/>
                          <a:latin typeface="Blue Highway" panose="02010603020202020303" pitchFamily="2" charset="0"/>
                        </a:rPr>
                        <a:t>FRACASO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C494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>
                          <a:effectLst/>
                          <a:latin typeface="Blue Highway" panose="02010603020202020303" pitchFamily="2" charset="0"/>
                        </a:rPr>
                        <a:t>TOTAL</a:t>
                      </a:r>
                      <a:endParaRPr lang="es-MX" sz="2000" b="1" i="0" u="none" strike="noStrike">
                        <a:solidFill>
                          <a:srgbClr val="0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C494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dirty="0" smtClean="0">
                          <a:effectLst/>
                          <a:latin typeface="Blue Highway" panose="02010603020202020303" pitchFamily="2" charset="0"/>
                        </a:rPr>
                        <a:t>CASOS</a:t>
                      </a:r>
                      <a:r>
                        <a:rPr lang="es-MX" sz="2000" b="1" u="none" strike="noStrike" baseline="0" dirty="0" smtClean="0">
                          <a:effectLst/>
                          <a:latin typeface="Blue Highway" panose="02010603020202020303" pitchFamily="2" charset="0"/>
                        </a:rPr>
                        <a:t> CON </a:t>
                      </a:r>
                      <a:r>
                        <a:rPr lang="es-MX" sz="2000" b="1" u="none" strike="noStrike" dirty="0" smtClean="0">
                          <a:effectLst/>
                          <a:latin typeface="Blue Highway" panose="02010603020202020303" pitchFamily="2" charset="0"/>
                        </a:rPr>
                        <a:t>PFS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C494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b="1" u="none" strike="noStrike" dirty="0">
                          <a:effectLst/>
                          <a:latin typeface="Blue Highway" panose="02010603020202020303" pitchFamily="2" charset="0"/>
                        </a:rPr>
                        <a:t>%</a:t>
                      </a:r>
                      <a:endParaRPr lang="es-MX" sz="2400" b="1" i="0" u="none" strike="noStrike" dirty="0">
                        <a:solidFill>
                          <a:srgbClr val="CC3399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C494C8"/>
                    </a:solidFill>
                  </a:tcPr>
                </a:tc>
              </a:tr>
              <a:tr h="38608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effectLst/>
                          <a:latin typeface="Blue Highway" panose="02010603020202020303" pitchFamily="2" charset="0"/>
                        </a:rPr>
                        <a:t>I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 dirty="0">
                          <a:effectLst/>
                          <a:latin typeface="+mn-lt"/>
                        </a:rPr>
                        <a:t>1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 dirty="0">
                          <a:effectLst/>
                          <a:latin typeface="+mn-lt"/>
                        </a:rPr>
                        <a:t>5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 dirty="0">
                          <a:effectLst/>
                          <a:latin typeface="+mn-lt"/>
                        </a:rPr>
                        <a:t>0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 dirty="0">
                          <a:effectLst/>
                          <a:latin typeface="+mn-lt"/>
                        </a:rPr>
                        <a:t>6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  <a:latin typeface="+mn-lt"/>
                        </a:rPr>
                        <a:t>5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>
                          <a:effectLst/>
                          <a:latin typeface="+mn-lt"/>
                        </a:rPr>
                        <a:t>83.3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608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effectLst/>
                          <a:latin typeface="Blue Highway" panose="02010603020202020303" pitchFamily="2" charset="0"/>
                        </a:rPr>
                        <a:t>II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  <a:latin typeface="+mn-lt"/>
                        </a:rPr>
                        <a:t>0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  <a:latin typeface="+mn-lt"/>
                        </a:rPr>
                        <a:t>0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  <a:latin typeface="+mn-lt"/>
                        </a:rPr>
                        <a:t>0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  <a:latin typeface="+mn-lt"/>
                        </a:rPr>
                        <a:t>0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 dirty="0">
                          <a:effectLst/>
                          <a:latin typeface="+mn-lt"/>
                        </a:rPr>
                        <a:t>0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 smtClean="0">
                          <a:effectLst/>
                          <a:latin typeface="+mn-lt"/>
                        </a:rPr>
                        <a:t>NA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608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effectLst/>
                          <a:latin typeface="Blue Highway" panose="02010603020202020303" pitchFamily="2" charset="0"/>
                        </a:rPr>
                        <a:t>III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  <a:latin typeface="+mn-lt"/>
                        </a:rPr>
                        <a:t>0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  <a:latin typeface="+mn-lt"/>
                        </a:rPr>
                        <a:t>1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  <a:latin typeface="+mn-lt"/>
                        </a:rPr>
                        <a:t>0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  <a:latin typeface="+mn-lt"/>
                        </a:rPr>
                        <a:t>1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  <a:latin typeface="+mn-lt"/>
                        </a:rPr>
                        <a:t>0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0.0</a:t>
                      </a:r>
                      <a:endParaRPr lang="es-MX" sz="18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608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effectLst/>
                          <a:latin typeface="Blue Highway" panose="02010603020202020303" pitchFamily="2" charset="0"/>
                        </a:rPr>
                        <a:t>IV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  <a:latin typeface="+mn-lt"/>
                        </a:rPr>
                        <a:t>1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  <a:latin typeface="+mn-lt"/>
                        </a:rPr>
                        <a:t>3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  <a:latin typeface="+mn-lt"/>
                        </a:rPr>
                        <a:t>0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  <a:latin typeface="+mn-lt"/>
                        </a:rPr>
                        <a:t>4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  <a:latin typeface="+mn-lt"/>
                        </a:rPr>
                        <a:t>3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75.0</a:t>
                      </a:r>
                      <a:endParaRPr lang="es-MX" sz="18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608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effectLst/>
                          <a:latin typeface="Blue Highway" panose="02010603020202020303" pitchFamily="2" charset="0"/>
                        </a:rPr>
                        <a:t>V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  <a:latin typeface="+mn-lt"/>
                        </a:rPr>
                        <a:t>0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  <a:latin typeface="+mn-lt"/>
                        </a:rPr>
                        <a:t>4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  <a:latin typeface="+mn-lt"/>
                        </a:rPr>
                        <a:t>0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  <a:latin typeface="+mn-lt"/>
                        </a:rPr>
                        <a:t>4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  <a:latin typeface="+mn-lt"/>
                        </a:rPr>
                        <a:t>3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75.0</a:t>
                      </a:r>
                      <a:endParaRPr lang="es-MX" sz="18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608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effectLst/>
                          <a:latin typeface="Blue Highway" panose="02010603020202020303" pitchFamily="2" charset="0"/>
                        </a:rPr>
                        <a:t>VI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  <a:latin typeface="+mn-lt"/>
                        </a:rPr>
                        <a:t>0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  <a:latin typeface="+mn-lt"/>
                        </a:rPr>
                        <a:t>2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  <a:latin typeface="+mn-lt"/>
                        </a:rPr>
                        <a:t>0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  <a:latin typeface="+mn-lt"/>
                        </a:rPr>
                        <a:t>2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  <a:latin typeface="+mn-lt"/>
                        </a:rPr>
                        <a:t>2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 smtClean="0">
                          <a:effectLst/>
                          <a:latin typeface="+mn-lt"/>
                        </a:rPr>
                        <a:t>100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8608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effectLst/>
                          <a:latin typeface="Blue Highway" panose="02010603020202020303" pitchFamily="2" charset="0"/>
                        </a:rPr>
                        <a:t>VII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  <a:latin typeface="+mn-lt"/>
                        </a:rPr>
                        <a:t>0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  <a:latin typeface="+mn-lt"/>
                        </a:rPr>
                        <a:t>0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  <a:latin typeface="+mn-lt"/>
                        </a:rPr>
                        <a:t>0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  <a:latin typeface="+mn-lt"/>
                        </a:rPr>
                        <a:t>0</a:t>
                      </a:r>
                      <a:endParaRPr lang="es-MX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 dirty="0">
                          <a:effectLst/>
                          <a:latin typeface="+mn-lt"/>
                        </a:rPr>
                        <a:t>0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NA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3776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dirty="0">
                          <a:effectLst/>
                          <a:latin typeface="Blue Highway" panose="02010603020202020303" pitchFamily="2" charset="0"/>
                        </a:rPr>
                        <a:t>ESTATAL</a:t>
                      </a:r>
                      <a:endParaRPr lang="es-MX" sz="2000" b="1" i="0" u="none" strike="noStrike" dirty="0">
                        <a:solidFill>
                          <a:srgbClr val="000000"/>
                        </a:solidFill>
                        <a:effectLst/>
                        <a:latin typeface="Blue Highway" panose="02010603020202020303" pitchFamily="2" charset="0"/>
                      </a:endParaRPr>
                    </a:p>
                  </a:txBody>
                  <a:tcPr marL="9525" marR="9525" marT="9525" marB="0" anchor="ctr">
                    <a:solidFill>
                      <a:srgbClr val="E1B5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>
                          <a:effectLst/>
                          <a:latin typeface="+mn-lt"/>
                        </a:rPr>
                        <a:t>2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E1B5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effectLst/>
                          <a:latin typeface="+mn-lt"/>
                        </a:rPr>
                        <a:t>15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E1B5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>
                          <a:effectLst/>
                          <a:latin typeface="+mn-lt"/>
                        </a:rPr>
                        <a:t>0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E1B5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 dirty="0">
                          <a:effectLst/>
                          <a:latin typeface="+mn-lt"/>
                        </a:rPr>
                        <a:t>17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E1B5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u="none" strike="noStrike">
                          <a:effectLst/>
                          <a:latin typeface="+mn-lt"/>
                        </a:rPr>
                        <a:t>13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E1B5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000" b="1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76.47</a:t>
                      </a:r>
                      <a:endParaRPr lang="es-MX" sz="20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E1B5CF"/>
                    </a:solidFill>
                  </a:tcPr>
                </a:tc>
              </a:tr>
            </a:tbl>
          </a:graphicData>
        </a:graphic>
      </p:graphicFrame>
      <p:sp>
        <p:nvSpPr>
          <p:cNvPr id="3" name="AutoShape 2" descr="Resultado de imagen para prueba de sensibilidad a farmac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107504" y="101593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latin typeface="Arial Narrow" panose="020B0606020202030204" pitchFamily="34" charset="0"/>
              </a:rPr>
              <a:t>7. Detección de farmacorresistencia en casos previamente tratados. (indicador sectorial) </a:t>
            </a:r>
            <a:endParaRPr lang="es-MX" dirty="0">
              <a:latin typeface="Arial Narrow" panose="020B0606020202030204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907704" y="6479758"/>
            <a:ext cx="71287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100" dirty="0" smtClean="0"/>
              <a:t>Fuente: Plataforma SINAVE, módulo tuberculosis, ene-MAYO 2018.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214814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Picture 2" descr="Imagen relacionada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1" b="2334"/>
          <a:stretch/>
        </p:blipFill>
        <p:spPr bwMode="auto">
          <a:xfrm>
            <a:off x="1380029" y="1600200"/>
            <a:ext cx="6383941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1923327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Imagen relacionad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1" b="2334"/>
          <a:stretch/>
        </p:blipFill>
        <p:spPr bwMode="auto">
          <a:xfrm>
            <a:off x="6186585" y="4790439"/>
            <a:ext cx="2849910" cy="20197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116632"/>
            <a:ext cx="6007073" cy="868958"/>
          </a:xfrm>
        </p:spPr>
        <p:txBody>
          <a:bodyPr>
            <a:normAutofit/>
          </a:bodyPr>
          <a:lstStyle/>
          <a:p>
            <a:pPr algn="l"/>
            <a:r>
              <a:rPr lang="es-MX" sz="3200" b="1" dirty="0" smtClean="0">
                <a:latin typeface="Arial Narrow" panose="020B0606020202030204" pitchFamily="34" charset="0"/>
              </a:rPr>
              <a:t>Detecciones 2018 </a:t>
            </a:r>
            <a:r>
              <a:rPr lang="es-MX" sz="2400" b="1" dirty="0" smtClean="0">
                <a:latin typeface="Arial Narrow" panose="020B0606020202030204" pitchFamily="34" charset="0"/>
              </a:rPr>
              <a:t>(POA, AFASPE)</a:t>
            </a:r>
            <a:endParaRPr lang="es-MX" sz="2400" b="1" dirty="0">
              <a:latin typeface="Arial Narrow" panose="020B0606020202030204" pitchFamily="34" charset="0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4816978"/>
              </p:ext>
            </p:extLst>
          </p:nvPr>
        </p:nvGraphicFramePr>
        <p:xfrm>
          <a:off x="323528" y="1196752"/>
          <a:ext cx="6096000" cy="419185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319808"/>
                <a:gridCol w="1728192"/>
                <a:gridCol w="1524000"/>
                <a:gridCol w="1524000"/>
              </a:tblGrid>
              <a:tr h="735856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J.S.</a:t>
                      </a:r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META 2018</a:t>
                      </a:r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AVANCE</a:t>
                      </a:r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%</a:t>
                      </a:r>
                      <a:endParaRPr lang="es-MX" sz="2400" dirty="0"/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1,497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668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rgbClr val="002060"/>
                          </a:solidFill>
                        </a:rPr>
                        <a:t>44.6</a:t>
                      </a:r>
                      <a:endParaRPr lang="es-MX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II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399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420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rgbClr val="002060"/>
                          </a:solidFill>
                        </a:rPr>
                        <a:t>100</a:t>
                      </a:r>
                      <a:endParaRPr lang="es-MX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III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276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156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rgbClr val="002060"/>
                          </a:solidFill>
                        </a:rPr>
                        <a:t>56.5</a:t>
                      </a:r>
                      <a:endParaRPr lang="es-MX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IV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824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785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rgbClr val="002060"/>
                          </a:solidFill>
                        </a:rPr>
                        <a:t>95.2</a:t>
                      </a:r>
                      <a:endParaRPr lang="es-MX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1,497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841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rgbClr val="002060"/>
                          </a:solidFill>
                        </a:rPr>
                        <a:t>61.1</a:t>
                      </a:r>
                      <a:endParaRPr lang="es-MX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VI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1,871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1,631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rgbClr val="002060"/>
                          </a:solidFill>
                        </a:rPr>
                        <a:t>87.1</a:t>
                      </a:r>
                      <a:endParaRPr lang="es-MX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VII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1,123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806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rgbClr val="002060"/>
                          </a:solidFill>
                        </a:rPr>
                        <a:t>71.8</a:t>
                      </a:r>
                      <a:endParaRPr lang="es-MX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ESTATAL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7,487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4,682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rgbClr val="002060"/>
                          </a:solidFill>
                        </a:rPr>
                        <a:t>62.5</a:t>
                      </a:r>
                      <a:endParaRPr lang="es-MX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97" y="443811"/>
            <a:ext cx="930935" cy="3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2440" y="250190"/>
            <a:ext cx="504055" cy="9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Conector recto 14"/>
          <p:cNvCxnSpPr/>
          <p:nvPr/>
        </p:nvCxnSpPr>
        <p:spPr>
          <a:xfrm>
            <a:off x="0" y="979685"/>
            <a:ext cx="84604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39675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Imagen relacionad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1" b="2334"/>
          <a:stretch/>
        </p:blipFill>
        <p:spPr bwMode="auto">
          <a:xfrm>
            <a:off x="6186585" y="4790439"/>
            <a:ext cx="2849910" cy="20197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203673"/>
            <a:ext cx="4618856" cy="705047"/>
          </a:xfrm>
        </p:spPr>
        <p:txBody>
          <a:bodyPr>
            <a:normAutofit/>
          </a:bodyPr>
          <a:lstStyle/>
          <a:p>
            <a:pPr algn="l"/>
            <a:r>
              <a:rPr lang="es-MX" sz="3200" b="1" dirty="0" smtClean="0">
                <a:latin typeface="Arial Narrow" panose="020B0606020202030204" pitchFamily="34" charset="0"/>
              </a:rPr>
              <a:t>Estudio de Contactos</a:t>
            </a:r>
            <a:endParaRPr lang="es-MX" sz="3200" b="1" dirty="0">
              <a:latin typeface="Arial Narrow" panose="020B060602020203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97" y="443811"/>
            <a:ext cx="930935" cy="3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2440" y="250190"/>
            <a:ext cx="504055" cy="9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ector recto 14"/>
          <p:cNvCxnSpPr/>
          <p:nvPr/>
        </p:nvCxnSpPr>
        <p:spPr>
          <a:xfrm>
            <a:off x="0" y="979685"/>
            <a:ext cx="84604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946407"/>
              </p:ext>
            </p:extLst>
          </p:nvPr>
        </p:nvGraphicFramePr>
        <p:xfrm>
          <a:off x="156126" y="1196752"/>
          <a:ext cx="7455414" cy="36868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936104"/>
                <a:gridCol w="1008112"/>
                <a:gridCol w="1584176"/>
                <a:gridCol w="1584176"/>
                <a:gridCol w="1008112"/>
                <a:gridCol w="1334734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/>
                        <a:t>J.S.</a:t>
                      </a:r>
                      <a:endParaRPr lang="es-MX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/>
                        <a:t>CASOS NUEVOS</a:t>
                      </a:r>
                      <a:endParaRPr lang="es-MX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/>
                        <a:t>CONTACTOS DECLARADOS</a:t>
                      </a:r>
                      <a:endParaRPr lang="es-MX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/>
                        <a:t>CONTACTOS EXAMINADOS</a:t>
                      </a:r>
                      <a:endParaRPr lang="es-MX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/>
                        <a:t>%</a:t>
                      </a:r>
                      <a:endParaRPr lang="es-MX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/>
                        <a:t>PROM DE CONTACTOS</a:t>
                      </a:r>
                      <a:endParaRPr lang="es-MX" sz="18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167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568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515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90.67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3.4</a:t>
                      </a:r>
                      <a:endParaRPr lang="es-MX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II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14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25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24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96.0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1.8</a:t>
                      </a:r>
                      <a:endParaRPr lang="es-MX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III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37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134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84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62.69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3.6</a:t>
                      </a:r>
                      <a:endParaRPr lang="es-MX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IV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47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171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134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78.36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3.6</a:t>
                      </a:r>
                      <a:endParaRPr lang="es-MX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69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286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257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89.86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4.1</a:t>
                      </a:r>
                      <a:endParaRPr lang="es-MX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VI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72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374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341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91.18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5.1</a:t>
                      </a:r>
                      <a:endParaRPr lang="es-MX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VII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19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93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70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75.27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4.8</a:t>
                      </a:r>
                      <a:endParaRPr lang="es-MX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ESTATAL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425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1,651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1425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86.31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3.8</a:t>
                      </a:r>
                      <a:endParaRPr lang="es-MX" b="1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040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97" y="228830"/>
            <a:ext cx="930935" cy="3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2440" y="35209"/>
            <a:ext cx="504055" cy="9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ector recto 14"/>
          <p:cNvCxnSpPr/>
          <p:nvPr/>
        </p:nvCxnSpPr>
        <p:spPr>
          <a:xfrm>
            <a:off x="0" y="764704"/>
            <a:ext cx="84604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15 CuadroTexto"/>
          <p:cNvSpPr txBox="1"/>
          <p:nvPr/>
        </p:nvSpPr>
        <p:spPr>
          <a:xfrm>
            <a:off x="35496" y="188640"/>
            <a:ext cx="72779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Arial Narrow" panose="020B0606020202030204" pitchFamily="34" charset="0"/>
              </a:rPr>
              <a:t>Indicadores Caminando a la Excelencia TB, avance 2018.</a:t>
            </a:r>
            <a:endParaRPr lang="es-MX" sz="2400" b="1" dirty="0">
              <a:latin typeface="Arial Narrow" panose="020B0606020202030204" pitchFamily="34" charset="0"/>
            </a:endParaRPr>
          </a:p>
        </p:txBody>
      </p:sp>
      <p:graphicFrame>
        <p:nvGraphicFramePr>
          <p:cNvPr id="17" name="1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476729"/>
              </p:ext>
            </p:extLst>
          </p:nvPr>
        </p:nvGraphicFramePr>
        <p:xfrm>
          <a:off x="184679" y="872832"/>
          <a:ext cx="8419769" cy="53035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556871"/>
                <a:gridCol w="1478522"/>
                <a:gridCol w="1134690"/>
                <a:gridCol w="1088839"/>
                <a:gridCol w="1160847"/>
              </a:tblGrid>
              <a:tr h="0">
                <a:tc rowSpan="2">
                  <a:txBody>
                    <a:bodyPr/>
                    <a:lstStyle/>
                    <a:p>
                      <a:r>
                        <a:rPr lang="es-MX" b="1" dirty="0" smtClean="0"/>
                        <a:t>Indicadores CE</a:t>
                      </a:r>
                      <a:endParaRPr lang="es-MX" b="1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Ponderación</a:t>
                      </a:r>
                      <a:endParaRPr lang="es-MX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Avance al 3er trimestre</a:t>
                      </a:r>
                      <a:endParaRPr lang="es-MX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s-MX" b="1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Cierre 2017</a:t>
                      </a:r>
                      <a:endParaRPr lang="es-MX" b="1" dirty="0"/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bg1"/>
                          </a:solidFill>
                        </a:rPr>
                        <a:t>2017</a:t>
                      </a:r>
                      <a:endParaRPr lang="es-MX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bg1"/>
                          </a:solidFill>
                        </a:rPr>
                        <a:t>2018</a:t>
                      </a:r>
                      <a:endParaRPr lang="es-MX" sz="2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sz="2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MX" dirty="0" smtClean="0"/>
                        <a:t>1. Cobertura de diagnóstico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15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100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100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00B050"/>
                          </a:solidFill>
                        </a:rPr>
                        <a:t>100</a:t>
                      </a:r>
                      <a:endParaRPr lang="es-MX" sz="24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MX" dirty="0" smtClean="0"/>
                        <a:t>2. Curación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30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84.2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00B050"/>
                          </a:solidFill>
                        </a:rPr>
                        <a:t>95.5</a:t>
                      </a:r>
                      <a:endParaRPr lang="es-MX" sz="24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00B050"/>
                          </a:solidFill>
                        </a:rPr>
                        <a:t>88.5</a:t>
                      </a:r>
                      <a:endParaRPr lang="es-MX" sz="24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MX" dirty="0" smtClean="0"/>
                        <a:t>3. Calidad de la</a:t>
                      </a:r>
                      <a:r>
                        <a:rPr lang="es-MX" baseline="0" dirty="0" smtClean="0"/>
                        <a:t> muestra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10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94.0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FF0000"/>
                          </a:solidFill>
                        </a:rPr>
                        <a:t>93.5</a:t>
                      </a:r>
                      <a:endParaRPr lang="es-MX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00B050"/>
                          </a:solidFill>
                        </a:rPr>
                        <a:t>98.1</a:t>
                      </a:r>
                      <a:endParaRPr lang="es-MX" sz="24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MX" dirty="0" smtClean="0"/>
                        <a:t>4. Detección de VIH en pacientes con TBTF</a:t>
                      </a:r>
                      <a:r>
                        <a:rPr lang="es-MX" baseline="0" dirty="0" smtClean="0"/>
                        <a:t> de 15 y más años de edad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10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100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FF0000"/>
                          </a:solidFill>
                        </a:rPr>
                        <a:t>96.4</a:t>
                      </a:r>
                      <a:endParaRPr lang="es-MX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00B050"/>
                          </a:solidFill>
                        </a:rPr>
                        <a:t>100</a:t>
                      </a:r>
                      <a:endParaRPr lang="es-MX" sz="24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MX" dirty="0" smtClean="0"/>
                        <a:t>5. Detección de DM en pacientes con TBTF de 20 y más años de edad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10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100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100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00B050"/>
                          </a:solidFill>
                        </a:rPr>
                        <a:t>100</a:t>
                      </a:r>
                      <a:endParaRPr lang="es-MX" sz="24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MX" dirty="0" smtClean="0"/>
                        <a:t>6.</a:t>
                      </a:r>
                      <a:r>
                        <a:rPr lang="es-MX" baseline="0" dirty="0" smtClean="0"/>
                        <a:t> Oportunidad diagnóstica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15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65.2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65.3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FF0000"/>
                          </a:solidFill>
                        </a:rPr>
                        <a:t>68.7</a:t>
                      </a:r>
                      <a:endParaRPr lang="es-MX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MX" dirty="0" smtClean="0"/>
                        <a:t>7. Detección de farmacorresistencia en casos previamente tratados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10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0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00B050"/>
                          </a:solidFill>
                        </a:rPr>
                        <a:t>66.6</a:t>
                      </a:r>
                      <a:endParaRPr lang="es-MX" sz="24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FF0000"/>
                          </a:solidFill>
                        </a:rPr>
                        <a:t>42.8</a:t>
                      </a:r>
                      <a:endParaRPr lang="es-MX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s-MX" dirty="0" smtClean="0"/>
                        <a:t>Total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100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84.4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00B050"/>
                          </a:solidFill>
                        </a:rPr>
                        <a:t>94.7</a:t>
                      </a:r>
                      <a:endParaRPr lang="es-MX" sz="24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tx1"/>
                          </a:solidFill>
                        </a:rPr>
                        <a:t>87.9</a:t>
                      </a:r>
                      <a:endParaRPr lang="es-MX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1691680" y="6310481"/>
            <a:ext cx="7200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100" dirty="0" smtClean="0"/>
              <a:t>Fuente: Boletín Indicadores Caminando a la Excelencia.</a:t>
            </a:r>
          </a:p>
          <a:p>
            <a:pPr algn="r"/>
            <a:r>
              <a:rPr lang="es-MX" sz="1100" dirty="0"/>
              <a:t>http://187.191.75.115/gobmx/salud/documentos/bol_camexc/2018/ce_2018_3ertrim.pdf</a:t>
            </a:r>
          </a:p>
        </p:txBody>
      </p:sp>
    </p:spTree>
    <p:extLst>
      <p:ext uri="{BB962C8B-B14F-4D97-AF65-F5344CB8AC3E}">
        <p14:creationId xmlns:p14="http://schemas.microsoft.com/office/powerpoint/2010/main" val="420769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uberculosis\Pictures\Brigadas_Juris_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832648" cy="437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Tuberculosis\Desktop\TODO TB\FOTOS\tb 08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0294" y="3284984"/>
            <a:ext cx="6002226" cy="3551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39590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Tuberculosis\Desktop\TODO TB\FOTOS\tb 0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" y="-1"/>
            <a:ext cx="9134614" cy="6850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2050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uberculosis\Desktop\TODO TB\FOTOS\WhatsApp Image 2018-12-07 at 16.07.34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73" b="7264"/>
          <a:stretch/>
        </p:blipFill>
        <p:spPr bwMode="auto">
          <a:xfrm>
            <a:off x="0" y="13638"/>
            <a:ext cx="7332478" cy="4207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Tuberculosis\Desktop\TODO TB\FOTOS\WhatsApp Image 2018-12-07 at 16.08.41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132" y="2708920"/>
            <a:ext cx="4034814" cy="4171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20083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Tuberculosis\Desktop\TODO TB\FOTOS\tb 13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41" b="6702"/>
          <a:stretch/>
        </p:blipFill>
        <p:spPr bwMode="auto">
          <a:xfrm>
            <a:off x="30362" y="0"/>
            <a:ext cx="5724128" cy="353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Tuberculosis\Desktop\TODO TB\FOTOS\tb 07.jpe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6"/>
          <a:stretch/>
        </p:blipFill>
        <p:spPr bwMode="auto">
          <a:xfrm>
            <a:off x="2655894" y="3234162"/>
            <a:ext cx="6474831" cy="361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67475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97" y="228830"/>
            <a:ext cx="930935" cy="3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2440" y="35209"/>
            <a:ext cx="504055" cy="9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ector recto 14"/>
          <p:cNvCxnSpPr/>
          <p:nvPr/>
        </p:nvCxnSpPr>
        <p:spPr>
          <a:xfrm>
            <a:off x="0" y="764704"/>
            <a:ext cx="84604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2092118"/>
              </p:ext>
            </p:extLst>
          </p:nvPr>
        </p:nvGraphicFramePr>
        <p:xfrm>
          <a:off x="421069" y="1124744"/>
          <a:ext cx="8280921" cy="488745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297712"/>
                <a:gridCol w="1429283"/>
                <a:gridCol w="1224136"/>
                <a:gridCol w="1224136"/>
                <a:gridCol w="1105654"/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es-MX" b="1" dirty="0" smtClean="0"/>
                        <a:t>Indicadores CE</a:t>
                      </a:r>
                      <a:endParaRPr lang="es-MX" b="1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Ponderación</a:t>
                      </a:r>
                      <a:endParaRPr lang="es-MX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Avance al 3er trimestre</a:t>
                      </a:r>
                      <a:endParaRPr lang="es-MX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s-MX" b="1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MX" b="1" dirty="0" smtClean="0"/>
                        <a:t>Cierre 2017</a:t>
                      </a:r>
                      <a:endParaRPr lang="es-MX" b="1" dirty="0"/>
                    </a:p>
                  </a:txBody>
                  <a:tcPr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493256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2017</a:t>
                      </a:r>
                      <a:endParaRPr lang="es-MX" sz="2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2018</a:t>
                      </a:r>
                      <a:endParaRPr lang="es-MX" sz="2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s-MX" sz="2400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s-MX" dirty="0" smtClean="0"/>
                        <a:t>1. Confirmación de casos nuevos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10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NA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100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00B050"/>
                          </a:solidFill>
                        </a:rPr>
                        <a:t>100</a:t>
                      </a:r>
                      <a:endParaRPr lang="es-MX" sz="24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2.</a:t>
                      </a:r>
                      <a:r>
                        <a:rPr lang="es-MX" baseline="0" dirty="0" smtClean="0"/>
                        <a:t> Casos nuevos sin discapacidad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20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NA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s-MX" sz="2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00B050"/>
                          </a:solidFill>
                        </a:rPr>
                        <a:t>100</a:t>
                      </a:r>
                      <a:endParaRPr lang="es-MX" sz="24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3. Oportunidad</a:t>
                      </a:r>
                      <a:r>
                        <a:rPr lang="es-MX" baseline="0" dirty="0" smtClean="0"/>
                        <a:t> en el inicio del tratamiento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10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NA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es-MX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00B050"/>
                          </a:solidFill>
                        </a:rPr>
                        <a:t>100</a:t>
                      </a:r>
                      <a:endParaRPr lang="es-MX" sz="24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4. Examen de contactos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20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8.3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00B050"/>
                          </a:solidFill>
                        </a:rPr>
                        <a:t>30</a:t>
                      </a:r>
                      <a:endParaRPr lang="es-MX" sz="24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00B050"/>
                          </a:solidFill>
                        </a:rPr>
                        <a:t>100</a:t>
                      </a:r>
                      <a:endParaRPr lang="es-MX" sz="24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5. Termino de tratamiento en casos multibacilares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10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--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?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0</a:t>
                      </a:r>
                      <a:endParaRPr lang="es-MX" sz="2400" b="1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6. Vigilancia postratamiento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20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NA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s-MX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tx1"/>
                          </a:solidFill>
                        </a:rPr>
                        <a:t>42.8</a:t>
                      </a:r>
                      <a:endParaRPr lang="es-MX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7. Capacitación de Lepra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10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--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es-MX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rgbClr val="00B050"/>
                          </a:solidFill>
                        </a:rPr>
                        <a:t>100</a:t>
                      </a:r>
                      <a:endParaRPr lang="es-MX" sz="24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Total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100</a:t>
                      </a:r>
                      <a:endParaRPr lang="es-MX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8.3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es-MX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solidFill>
                            <a:schemeClr val="tx1"/>
                          </a:solidFill>
                        </a:rPr>
                        <a:t>85.6</a:t>
                      </a:r>
                      <a:endParaRPr lang="es-MX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35496" y="188640"/>
            <a:ext cx="7566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Arial Narrow" panose="020B0606020202030204" pitchFamily="34" charset="0"/>
              </a:rPr>
              <a:t>Indicadores Caminando a la Excelencia LEPRA, avance 2018.</a:t>
            </a:r>
            <a:endParaRPr lang="es-MX" sz="2400" b="1" dirty="0">
              <a:latin typeface="Arial Narrow" panose="020B060602020203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627784" y="6238473"/>
            <a:ext cx="62646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100" dirty="0" smtClean="0"/>
              <a:t>Fuente: Boletín Indicadores Caminando a la Excelencia.</a:t>
            </a:r>
          </a:p>
          <a:p>
            <a:pPr algn="r"/>
            <a:r>
              <a:rPr lang="es-MX" sz="1100" dirty="0"/>
              <a:t>https://www.gob.mx/salud/acciones-y-programas/boletines-caminando-a-la-excelencia-2017</a:t>
            </a:r>
            <a:endParaRPr lang="es-MX" sz="1100" dirty="0" smtClean="0"/>
          </a:p>
        </p:txBody>
      </p:sp>
    </p:spTree>
    <p:extLst>
      <p:ext uri="{BB962C8B-B14F-4D97-AF65-F5344CB8AC3E}">
        <p14:creationId xmlns:p14="http://schemas.microsoft.com/office/powerpoint/2010/main" val="224195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97" y="228830"/>
            <a:ext cx="930935" cy="3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2440" y="35209"/>
            <a:ext cx="504055" cy="9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ector recto 14"/>
          <p:cNvCxnSpPr/>
          <p:nvPr/>
        </p:nvCxnSpPr>
        <p:spPr>
          <a:xfrm>
            <a:off x="0" y="764704"/>
            <a:ext cx="84604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1 Rectángulo"/>
          <p:cNvSpPr/>
          <p:nvPr/>
        </p:nvSpPr>
        <p:spPr>
          <a:xfrm>
            <a:off x="179512" y="251356"/>
            <a:ext cx="39389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Arial Narrow" panose="020B0606020202030204" pitchFamily="34" charset="0"/>
              </a:rPr>
              <a:t>1. Detección de Casos Nuevos de Lepra </a:t>
            </a:r>
            <a:endParaRPr lang="es-MX" dirty="0">
              <a:latin typeface="Arial Narrow" panose="020B060602020203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23528" y="981771"/>
            <a:ext cx="81369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/>
              <a:t>Utilidad: </a:t>
            </a:r>
            <a:r>
              <a:rPr lang="es-MX" dirty="0"/>
              <a:t>Permite conocer la incidencia de casos de lepra e incrementar la búsqueda intencionada de casos. </a:t>
            </a:r>
            <a:endParaRPr lang="es-MX" dirty="0" smtClean="0"/>
          </a:p>
          <a:p>
            <a:pPr algn="just"/>
            <a:endParaRPr lang="es-MX" dirty="0"/>
          </a:p>
          <a:p>
            <a:pPr algn="just"/>
            <a:r>
              <a:rPr lang="es-MX" b="1" dirty="0"/>
              <a:t>Construcción: </a:t>
            </a:r>
            <a:r>
              <a:rPr lang="es-MX" dirty="0"/>
              <a:t>Meta establecida de casos nuevos de Lepra por el programa nacional entre los casos nuevos de lepra notificados por la DGE. </a:t>
            </a:r>
          </a:p>
        </p:txBody>
      </p:sp>
      <p:sp>
        <p:nvSpPr>
          <p:cNvPr id="6" name="5 Rectángulo"/>
          <p:cNvSpPr/>
          <p:nvPr/>
        </p:nvSpPr>
        <p:spPr>
          <a:xfrm>
            <a:off x="1763688" y="34290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b="1" i="1" dirty="0"/>
              <a:t>Casos nuevos de lepra notificados por la DGE. </a:t>
            </a:r>
            <a:endParaRPr lang="es-MX" b="1" i="1" dirty="0" smtClean="0"/>
          </a:p>
          <a:p>
            <a:endParaRPr lang="es-MX" b="1" i="1" dirty="0"/>
          </a:p>
          <a:p>
            <a:r>
              <a:rPr lang="es-MX" b="1" i="1" dirty="0" smtClean="0"/>
              <a:t>Meta </a:t>
            </a:r>
            <a:r>
              <a:rPr lang="es-MX" b="1" i="1" dirty="0"/>
              <a:t>de casos nuevos de Lepra </a:t>
            </a:r>
          </a:p>
        </p:txBody>
      </p:sp>
      <p:sp>
        <p:nvSpPr>
          <p:cNvPr id="8" name="7 Rectángulo"/>
          <p:cNvSpPr/>
          <p:nvPr/>
        </p:nvSpPr>
        <p:spPr>
          <a:xfrm>
            <a:off x="1321070" y="2852936"/>
            <a:ext cx="13067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/>
              <a:t>Fórmula: </a:t>
            </a:r>
            <a:endParaRPr lang="es-MX" sz="2000" dirty="0"/>
          </a:p>
        </p:txBody>
      </p:sp>
      <p:sp>
        <p:nvSpPr>
          <p:cNvPr id="9" name="8 CuadroTexto"/>
          <p:cNvSpPr txBox="1"/>
          <p:nvPr/>
        </p:nvSpPr>
        <p:spPr>
          <a:xfrm>
            <a:off x="6550316" y="3690610"/>
            <a:ext cx="8887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i="1" dirty="0" smtClean="0"/>
              <a:t>x100</a:t>
            </a:r>
            <a:endParaRPr lang="es-MX" sz="2000" b="1" i="1" dirty="0"/>
          </a:p>
        </p:txBody>
      </p:sp>
      <p:sp>
        <p:nvSpPr>
          <p:cNvPr id="10" name="9 Rectángulo"/>
          <p:cNvSpPr/>
          <p:nvPr/>
        </p:nvSpPr>
        <p:spPr>
          <a:xfrm>
            <a:off x="1403648" y="3295612"/>
            <a:ext cx="6120680" cy="1285516"/>
          </a:xfrm>
          <a:prstGeom prst="rect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1" name="10 Conector recto"/>
          <p:cNvCxnSpPr/>
          <p:nvPr/>
        </p:nvCxnSpPr>
        <p:spPr>
          <a:xfrm>
            <a:off x="1799184" y="3933056"/>
            <a:ext cx="4583247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15" name="1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631193"/>
              </p:ext>
            </p:extLst>
          </p:nvPr>
        </p:nvGraphicFramePr>
        <p:xfrm>
          <a:off x="498071" y="5913080"/>
          <a:ext cx="2417745" cy="396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25657"/>
                <a:gridCol w="792088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Ponderación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10</a:t>
                      </a:r>
                      <a:endParaRPr lang="es-MX" sz="20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618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97" y="228830"/>
            <a:ext cx="930935" cy="3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2440" y="35209"/>
            <a:ext cx="504055" cy="9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ector recto 14"/>
          <p:cNvCxnSpPr/>
          <p:nvPr/>
        </p:nvCxnSpPr>
        <p:spPr>
          <a:xfrm>
            <a:off x="0" y="764704"/>
            <a:ext cx="84604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6406300" y="3762618"/>
            <a:ext cx="8887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i="1" dirty="0" smtClean="0"/>
              <a:t>x100</a:t>
            </a:r>
            <a:endParaRPr lang="es-MX" sz="2000" b="1" i="1" dirty="0"/>
          </a:p>
        </p:txBody>
      </p:sp>
      <p:sp>
        <p:nvSpPr>
          <p:cNvPr id="7" name="6 Rectángulo"/>
          <p:cNvSpPr/>
          <p:nvPr/>
        </p:nvSpPr>
        <p:spPr>
          <a:xfrm>
            <a:off x="1259632" y="3367620"/>
            <a:ext cx="6120680" cy="1285516"/>
          </a:xfrm>
          <a:prstGeom prst="rect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8" name="7 Conector recto"/>
          <p:cNvCxnSpPr/>
          <p:nvPr/>
        </p:nvCxnSpPr>
        <p:spPr>
          <a:xfrm>
            <a:off x="1655168" y="4005064"/>
            <a:ext cx="4583247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179267"/>
              </p:ext>
            </p:extLst>
          </p:nvPr>
        </p:nvGraphicFramePr>
        <p:xfrm>
          <a:off x="498071" y="5913080"/>
          <a:ext cx="2417745" cy="396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25657"/>
                <a:gridCol w="792088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Ponderación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20</a:t>
                      </a:r>
                      <a:endParaRPr lang="es-MX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1 Rectángulo"/>
          <p:cNvSpPr/>
          <p:nvPr/>
        </p:nvSpPr>
        <p:spPr>
          <a:xfrm>
            <a:off x="179512" y="221363"/>
            <a:ext cx="4275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Arial Narrow" panose="020B0606020202030204" pitchFamily="34" charset="0"/>
              </a:rPr>
              <a:t>2. Casos Nuevos de Lepra sin Discapacidad </a:t>
            </a:r>
            <a:endParaRPr lang="es-MX" dirty="0">
              <a:latin typeface="Arial Narrow" panose="020B060602020203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95536" y="981771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Utilidad: </a:t>
            </a:r>
            <a:r>
              <a:rPr lang="es-MX" dirty="0"/>
              <a:t>Permite evaluar el diagnóstico oportuno de los casos de lepra, lo que refleja adecuadas acciones de prevención y detección, antes de que los pacientes presenten lesiones </a:t>
            </a:r>
            <a:r>
              <a:rPr lang="es-MX" dirty="0" err="1"/>
              <a:t>discapacitantes</a:t>
            </a:r>
            <a:r>
              <a:rPr lang="es-MX" dirty="0"/>
              <a:t> o deformantes. </a:t>
            </a:r>
            <a:endParaRPr lang="es-MX" dirty="0" smtClean="0"/>
          </a:p>
          <a:p>
            <a:endParaRPr lang="es-MX" dirty="0"/>
          </a:p>
          <a:p>
            <a:r>
              <a:rPr lang="es-MX" b="1" dirty="0"/>
              <a:t>Construcción: </a:t>
            </a:r>
            <a:r>
              <a:rPr lang="es-MX" dirty="0"/>
              <a:t>Casos nuevos de lepra sin discapacidad de acuerdo a la cédula de exploración neurológica simplificada. 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1576498" y="3491716"/>
            <a:ext cx="47344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1" dirty="0"/>
              <a:t>Total de casos nuevos de lepra sin discapacidad 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2699792" y="4139788"/>
            <a:ext cx="26748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1" dirty="0"/>
              <a:t>Total de casos notificados 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1177054" y="2924944"/>
            <a:ext cx="13067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/>
              <a:t>Fórmula: 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04898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97" y="228830"/>
            <a:ext cx="930935" cy="3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2440" y="35209"/>
            <a:ext cx="504055" cy="9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ector recto 14"/>
          <p:cNvCxnSpPr/>
          <p:nvPr/>
        </p:nvCxnSpPr>
        <p:spPr>
          <a:xfrm>
            <a:off x="0" y="764704"/>
            <a:ext cx="84604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7092280" y="3789040"/>
            <a:ext cx="8887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i="1" dirty="0" smtClean="0"/>
              <a:t>x100</a:t>
            </a:r>
            <a:endParaRPr lang="es-MX" sz="2000" b="1" i="1" dirty="0"/>
          </a:p>
        </p:txBody>
      </p:sp>
      <p:sp>
        <p:nvSpPr>
          <p:cNvPr id="7" name="6 Rectángulo"/>
          <p:cNvSpPr/>
          <p:nvPr/>
        </p:nvSpPr>
        <p:spPr>
          <a:xfrm>
            <a:off x="899592" y="3140968"/>
            <a:ext cx="7095372" cy="1656184"/>
          </a:xfrm>
          <a:prstGeom prst="rect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8" name="7 Conector recto"/>
          <p:cNvCxnSpPr/>
          <p:nvPr/>
        </p:nvCxnSpPr>
        <p:spPr>
          <a:xfrm>
            <a:off x="1331640" y="4149080"/>
            <a:ext cx="5514289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456535"/>
              </p:ext>
            </p:extLst>
          </p:nvPr>
        </p:nvGraphicFramePr>
        <p:xfrm>
          <a:off x="498071" y="5913080"/>
          <a:ext cx="2417745" cy="396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25657"/>
                <a:gridCol w="792088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Ponderación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10</a:t>
                      </a:r>
                      <a:endParaRPr lang="es-MX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2 Rectángulo"/>
          <p:cNvSpPr/>
          <p:nvPr/>
        </p:nvSpPr>
        <p:spPr>
          <a:xfrm>
            <a:off x="179512" y="251356"/>
            <a:ext cx="40182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Arial Narrow" panose="020B0606020202030204" pitchFamily="34" charset="0"/>
              </a:rPr>
              <a:t>3. Oportunidad en el inicio de Tratamiento </a:t>
            </a:r>
            <a:endParaRPr lang="es-MX" dirty="0">
              <a:latin typeface="Arial Narrow" panose="020B0606020202030204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86046" y="974000"/>
            <a:ext cx="817438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Utilidad: Permite evaluar el tiempo que transcurre en iniciar tratamiento un paciente de lepra, respecto a la fecha en que fue diagnosticado, evalúa la oportunidad en el inicio de tratamiento. </a:t>
            </a:r>
          </a:p>
          <a:p>
            <a:r>
              <a:rPr lang="es-MX" dirty="0"/>
              <a:t>Construcción</a:t>
            </a:r>
            <a:r>
              <a:rPr lang="es-MX"/>
              <a:t>: </a:t>
            </a:r>
            <a:r>
              <a:rPr lang="es-MX" smtClean="0"/>
              <a:t>Casos </a:t>
            </a:r>
            <a:r>
              <a:rPr lang="es-MX" dirty="0"/>
              <a:t>nuevos de lepra que ingresan a tratamiento máximo en 30 días o menos, respecto a la fecha de diagnóstico. </a:t>
            </a:r>
          </a:p>
        </p:txBody>
      </p:sp>
      <p:sp>
        <p:nvSpPr>
          <p:cNvPr id="2" name="1 Rectángulo"/>
          <p:cNvSpPr/>
          <p:nvPr/>
        </p:nvSpPr>
        <p:spPr>
          <a:xfrm>
            <a:off x="1259632" y="3358733"/>
            <a:ext cx="57658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i="1" dirty="0"/>
              <a:t>Número de casos nuevos que ingresan a tratamiento en menos de 30 días respecto a la fecha de diagnóstico. 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1341134" y="4293096"/>
            <a:ext cx="44550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1" dirty="0"/>
              <a:t>Total de casos que ingresaron a tratamiento 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1177054" y="2708920"/>
            <a:ext cx="13067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/>
              <a:t>Fórmula: 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59258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97" y="228830"/>
            <a:ext cx="930935" cy="3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2440" y="35209"/>
            <a:ext cx="504055" cy="9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ector recto 14"/>
          <p:cNvCxnSpPr/>
          <p:nvPr/>
        </p:nvCxnSpPr>
        <p:spPr>
          <a:xfrm>
            <a:off x="0" y="764704"/>
            <a:ext cx="84604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6550316" y="4122658"/>
            <a:ext cx="8887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i="1" dirty="0" smtClean="0"/>
              <a:t>x100</a:t>
            </a:r>
            <a:endParaRPr lang="es-MX" sz="2000" b="1" i="1" dirty="0"/>
          </a:p>
        </p:txBody>
      </p:sp>
      <p:sp>
        <p:nvSpPr>
          <p:cNvPr id="7" name="6 Rectángulo"/>
          <p:cNvSpPr/>
          <p:nvPr/>
        </p:nvSpPr>
        <p:spPr>
          <a:xfrm>
            <a:off x="1652964" y="3717032"/>
            <a:ext cx="5786116" cy="1285516"/>
          </a:xfrm>
          <a:prstGeom prst="rect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8" name="7 Conector recto"/>
          <p:cNvCxnSpPr/>
          <p:nvPr/>
        </p:nvCxnSpPr>
        <p:spPr>
          <a:xfrm>
            <a:off x="2123728" y="4359790"/>
            <a:ext cx="4258703" cy="531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1976050"/>
              </p:ext>
            </p:extLst>
          </p:nvPr>
        </p:nvGraphicFramePr>
        <p:xfrm>
          <a:off x="498071" y="5913080"/>
          <a:ext cx="2417745" cy="396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25657"/>
                <a:gridCol w="792088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Ponderación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20</a:t>
                      </a:r>
                      <a:endParaRPr lang="es-MX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1 Rectángulo"/>
          <p:cNvSpPr/>
          <p:nvPr/>
        </p:nvSpPr>
        <p:spPr>
          <a:xfrm>
            <a:off x="323528" y="232193"/>
            <a:ext cx="25148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Arial Narrow" panose="020B0606020202030204" pitchFamily="34" charset="0"/>
              </a:rPr>
              <a:t>4. Examen de Contactos </a:t>
            </a:r>
            <a:endParaRPr lang="es-MX" dirty="0">
              <a:latin typeface="Arial Narrow" panose="020B060602020203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95536" y="925697"/>
            <a:ext cx="80648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/>
              <a:t>Utilidad: </a:t>
            </a:r>
            <a:r>
              <a:rPr lang="es-MX" dirty="0"/>
              <a:t>Identificación oportuna de casos probables de lepra en el grupo de mayor riesgo, durante el tratamiento y vigilancia postratamiento de los pacientes, de acuerdo a la NOM-027 para la prevención y control de la Lepra. </a:t>
            </a:r>
            <a:endParaRPr lang="es-MX" dirty="0" smtClean="0"/>
          </a:p>
          <a:p>
            <a:pPr algn="just"/>
            <a:endParaRPr lang="es-MX" dirty="0"/>
          </a:p>
          <a:p>
            <a:pPr algn="just"/>
            <a:r>
              <a:rPr lang="es-MX" b="1" dirty="0"/>
              <a:t>Construcción: </a:t>
            </a:r>
            <a:r>
              <a:rPr lang="es-MX" dirty="0"/>
              <a:t>Número de contactos examinados, reportados en el formato de registro y seguimiento de casos de lepra trimestral, tanto de pacientes en prevalencia como en vigilancia postratamiento. 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2438615" y="3851756"/>
            <a:ext cx="3483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1" dirty="0"/>
              <a:t>Número de contactos examinados 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2575448" y="4522768"/>
            <a:ext cx="33939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i="1" dirty="0"/>
              <a:t>Número de contactos registrados 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1609102" y="3172906"/>
            <a:ext cx="13067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/>
              <a:t>Fórmula: 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60169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97" y="228830"/>
            <a:ext cx="930935" cy="3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2440" y="35209"/>
            <a:ext cx="504055" cy="9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ector recto 14"/>
          <p:cNvCxnSpPr/>
          <p:nvPr/>
        </p:nvCxnSpPr>
        <p:spPr>
          <a:xfrm>
            <a:off x="0" y="764704"/>
            <a:ext cx="84604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7211628" y="3717032"/>
            <a:ext cx="8887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i="1" dirty="0" smtClean="0"/>
              <a:t>x100</a:t>
            </a:r>
            <a:endParaRPr lang="es-MX" sz="2000" b="1" i="1" dirty="0"/>
          </a:p>
        </p:txBody>
      </p:sp>
      <p:sp>
        <p:nvSpPr>
          <p:cNvPr id="7" name="6 Rectángulo"/>
          <p:cNvSpPr/>
          <p:nvPr/>
        </p:nvSpPr>
        <p:spPr>
          <a:xfrm>
            <a:off x="683568" y="3284984"/>
            <a:ext cx="7560840" cy="1512168"/>
          </a:xfrm>
          <a:prstGeom prst="rect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8" name="7 Conector recto"/>
          <p:cNvCxnSpPr/>
          <p:nvPr/>
        </p:nvCxnSpPr>
        <p:spPr>
          <a:xfrm>
            <a:off x="971600" y="3933056"/>
            <a:ext cx="595109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456535"/>
              </p:ext>
            </p:extLst>
          </p:nvPr>
        </p:nvGraphicFramePr>
        <p:xfrm>
          <a:off x="498071" y="5913080"/>
          <a:ext cx="2417745" cy="396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25657"/>
                <a:gridCol w="792088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Ponderación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10</a:t>
                      </a:r>
                      <a:endParaRPr lang="es-MX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1 Rectángulo"/>
          <p:cNvSpPr/>
          <p:nvPr/>
        </p:nvSpPr>
        <p:spPr>
          <a:xfrm>
            <a:off x="179512" y="251356"/>
            <a:ext cx="58326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latin typeface="Arial Narrow" panose="020B0606020202030204" pitchFamily="34" charset="0"/>
              </a:rPr>
              <a:t>5. Término de Tratamiento de Casos Multibacilares </a:t>
            </a:r>
            <a:endParaRPr lang="es-MX" dirty="0">
              <a:latin typeface="Arial Narrow" panose="020B060602020203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16838" y="915280"/>
            <a:ext cx="831560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/>
              <a:t>Utilidad: </a:t>
            </a:r>
            <a:r>
              <a:rPr lang="es-MX" dirty="0"/>
              <a:t>Permite evaluar el éxito del seguimiento de los pacientes con lepra, así como su apego a tratamiento, a fin de limitar el daño por presencia de discapacidad e interrupción de la cadena de transmisión. </a:t>
            </a:r>
            <a:endParaRPr lang="es-MX" dirty="0" smtClean="0"/>
          </a:p>
          <a:p>
            <a:pPr algn="just"/>
            <a:endParaRPr lang="es-MX" dirty="0"/>
          </a:p>
          <a:p>
            <a:pPr algn="just"/>
            <a:r>
              <a:rPr lang="es-MX" b="1" dirty="0"/>
              <a:t>Construcción: </a:t>
            </a:r>
            <a:r>
              <a:rPr lang="es-MX" dirty="0"/>
              <a:t>Número de casos multibacilares que ingresaron a tratamiento y lo concluyeron en 18 meses o menos. 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899592" y="3475167"/>
            <a:ext cx="5130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i="1" dirty="0"/>
              <a:t>Número de casos MB que terminaron tratamiento 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899592" y="4005064"/>
            <a:ext cx="6107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i="1" dirty="0"/>
              <a:t>Total de casos que ingresaron a tratamiento MB 2 años atrás al año actual que se está evaluando. 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683568" y="2852936"/>
            <a:ext cx="13067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/>
              <a:t>Fórmula: 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56373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97" y="228830"/>
            <a:ext cx="930935" cy="3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2440" y="35209"/>
            <a:ext cx="504055" cy="9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ector recto 14"/>
          <p:cNvCxnSpPr/>
          <p:nvPr/>
        </p:nvCxnSpPr>
        <p:spPr>
          <a:xfrm>
            <a:off x="0" y="764704"/>
            <a:ext cx="84604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1 Rectángulo"/>
          <p:cNvSpPr/>
          <p:nvPr/>
        </p:nvSpPr>
        <p:spPr>
          <a:xfrm>
            <a:off x="107504" y="251356"/>
            <a:ext cx="5670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latin typeface="Arial Narrow" panose="020B0606020202030204" pitchFamily="34" charset="0"/>
                <a:cs typeface="Arial" panose="020B0604020202020204" pitchFamily="34" charset="0"/>
              </a:rPr>
              <a:t>1. Cobertura de diagnóstico (indicador sectorial) </a:t>
            </a:r>
            <a:endParaRPr lang="es-MX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51520" y="1052736"/>
            <a:ext cx="5958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Utilidad: </a:t>
            </a:r>
            <a:r>
              <a:rPr lang="es-MX" dirty="0"/>
              <a:t>Diagnóstico oportuno de casos nuevos de tuberculosis pulmonar para su atención temprana. </a:t>
            </a:r>
          </a:p>
        </p:txBody>
      </p:sp>
      <p:sp>
        <p:nvSpPr>
          <p:cNvPr id="6" name="5 Rectángulo"/>
          <p:cNvSpPr/>
          <p:nvPr/>
        </p:nvSpPr>
        <p:spPr>
          <a:xfrm>
            <a:off x="251519" y="1948770"/>
            <a:ext cx="85329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Construcción: </a:t>
            </a:r>
            <a:r>
              <a:rPr lang="es-MX" dirty="0"/>
              <a:t>Se basa en el estimado (meta) de casos nuevos de manera anual. </a:t>
            </a:r>
          </a:p>
        </p:txBody>
      </p:sp>
      <p:sp>
        <p:nvSpPr>
          <p:cNvPr id="7" name="6 Rectángulo"/>
          <p:cNvSpPr/>
          <p:nvPr/>
        </p:nvSpPr>
        <p:spPr>
          <a:xfrm>
            <a:off x="1520788" y="3484340"/>
            <a:ext cx="53823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i="1" dirty="0" smtClean="0"/>
              <a:t>Número de casos nuevos registrados de TBP </a:t>
            </a:r>
            <a:r>
              <a:rPr lang="es-MX" sz="2000" b="1" dirty="0" smtClean="0"/>
              <a:t>		</a:t>
            </a:r>
          </a:p>
          <a:p>
            <a:r>
              <a:rPr lang="es-MX" sz="2000" b="1" i="1" dirty="0" smtClean="0"/>
              <a:t>Número de casos de TBP esperados </a:t>
            </a:r>
            <a:r>
              <a:rPr lang="es-MX" sz="2000" b="1" dirty="0" smtClean="0"/>
              <a:t>	</a:t>
            </a:r>
            <a:endParaRPr lang="es-MX" sz="2000" b="1" dirty="0"/>
          </a:p>
        </p:txBody>
      </p:sp>
      <p:sp>
        <p:nvSpPr>
          <p:cNvPr id="8" name="7 Rectángulo"/>
          <p:cNvSpPr/>
          <p:nvPr/>
        </p:nvSpPr>
        <p:spPr>
          <a:xfrm>
            <a:off x="971600" y="2886210"/>
            <a:ext cx="11914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2000" b="1" dirty="0"/>
              <a:t>Fórmula: </a:t>
            </a:r>
            <a:endParaRPr lang="es-MX" sz="2000" dirty="0"/>
          </a:p>
        </p:txBody>
      </p:sp>
      <p:sp>
        <p:nvSpPr>
          <p:cNvPr id="9" name="8 CuadroTexto"/>
          <p:cNvSpPr txBox="1"/>
          <p:nvPr/>
        </p:nvSpPr>
        <p:spPr>
          <a:xfrm>
            <a:off x="6641976" y="3748970"/>
            <a:ext cx="810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i="1" dirty="0" smtClean="0"/>
              <a:t>x100</a:t>
            </a:r>
            <a:endParaRPr lang="es-MX" sz="2000" b="1" i="1" dirty="0"/>
          </a:p>
        </p:txBody>
      </p:sp>
      <p:cxnSp>
        <p:nvCxnSpPr>
          <p:cNvPr id="11" name="10 Conector recto"/>
          <p:cNvCxnSpPr/>
          <p:nvPr/>
        </p:nvCxnSpPr>
        <p:spPr>
          <a:xfrm>
            <a:off x="1331640" y="3992171"/>
            <a:ext cx="5238328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1043608" y="3327550"/>
            <a:ext cx="6696744" cy="1397594"/>
          </a:xfrm>
          <a:prstGeom prst="rect">
            <a:avLst/>
          </a:prstGeom>
          <a:noFill/>
          <a:ln w="57150">
            <a:solidFill>
              <a:srgbClr val="6699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17" name="1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9231175"/>
              </p:ext>
            </p:extLst>
          </p:nvPr>
        </p:nvGraphicFramePr>
        <p:xfrm>
          <a:off x="498071" y="5841072"/>
          <a:ext cx="2417745" cy="396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25657"/>
                <a:gridCol w="792088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Ponderación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15</a:t>
                      </a:r>
                      <a:endParaRPr lang="es-MX" sz="20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195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97" y="228830"/>
            <a:ext cx="930935" cy="3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2440" y="35209"/>
            <a:ext cx="504055" cy="9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ector recto 14"/>
          <p:cNvCxnSpPr/>
          <p:nvPr/>
        </p:nvCxnSpPr>
        <p:spPr>
          <a:xfrm>
            <a:off x="0" y="764704"/>
            <a:ext cx="84604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7452320" y="3789040"/>
            <a:ext cx="8887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i="1" dirty="0" smtClean="0"/>
              <a:t>x100</a:t>
            </a:r>
            <a:endParaRPr lang="es-MX" sz="2000" b="1" i="1" dirty="0"/>
          </a:p>
        </p:txBody>
      </p:sp>
      <p:sp>
        <p:nvSpPr>
          <p:cNvPr id="7" name="6 Rectángulo"/>
          <p:cNvSpPr/>
          <p:nvPr/>
        </p:nvSpPr>
        <p:spPr>
          <a:xfrm>
            <a:off x="1115616" y="3223604"/>
            <a:ext cx="7200800" cy="1789572"/>
          </a:xfrm>
          <a:prstGeom prst="rect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8" name="7 Conector recto"/>
          <p:cNvCxnSpPr/>
          <p:nvPr/>
        </p:nvCxnSpPr>
        <p:spPr>
          <a:xfrm>
            <a:off x="1475656" y="4077072"/>
            <a:ext cx="576064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0097742"/>
              </p:ext>
            </p:extLst>
          </p:nvPr>
        </p:nvGraphicFramePr>
        <p:xfrm>
          <a:off x="498071" y="5913080"/>
          <a:ext cx="2417745" cy="396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25657"/>
                <a:gridCol w="792088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Ponderación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20</a:t>
                      </a:r>
                      <a:endParaRPr lang="es-MX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1 Rectángulo"/>
          <p:cNvSpPr/>
          <p:nvPr/>
        </p:nvSpPr>
        <p:spPr>
          <a:xfrm>
            <a:off x="323528" y="251356"/>
            <a:ext cx="3347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 smtClean="0">
                <a:latin typeface="Arial Narrow" panose="020B0606020202030204" pitchFamily="34" charset="0"/>
              </a:rPr>
              <a:t>6</a:t>
            </a:r>
            <a:r>
              <a:rPr lang="es-MX" b="1" dirty="0">
                <a:latin typeface="Arial Narrow" panose="020B0606020202030204" pitchFamily="34" charset="0"/>
              </a:rPr>
              <a:t>. Vigilancia Postratamiento </a:t>
            </a:r>
            <a:endParaRPr lang="es-MX" dirty="0">
              <a:latin typeface="Arial Narrow" panose="020B060602020203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23528" y="951415"/>
            <a:ext cx="81369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/>
              <a:t>Utilidad: </a:t>
            </a:r>
            <a:r>
              <a:rPr lang="es-MX" dirty="0"/>
              <a:t>Identificación oportuna de casos de lepra que recaen o reingresan a tratamiento, así como el éxito del seguimiento de los pacientes con lepra que se encuentran en vigilancia postratamiento. </a:t>
            </a:r>
          </a:p>
          <a:p>
            <a:pPr algn="just"/>
            <a:r>
              <a:rPr lang="es-MX" b="1" dirty="0"/>
              <a:t>Construcción: </a:t>
            </a:r>
            <a:r>
              <a:rPr lang="es-MX" dirty="0"/>
              <a:t>Número de pacientes en vigilancia postratamiento con revisión clínica y baciloscopía realizadas cada 6 meses. 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1403648" y="3358733"/>
            <a:ext cx="5832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i="1" dirty="0"/>
              <a:t>Total de casos en vigilancia postratamiento examinados por clínica y baciloscopía. 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1403648" y="4221088"/>
            <a:ext cx="53285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i="1" dirty="0"/>
              <a:t>Total de casos en vigilancia postratamiento registrados. 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1115616" y="2708920"/>
            <a:ext cx="13067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/>
              <a:t>Fórmula: 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214814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97" y="228830"/>
            <a:ext cx="930935" cy="3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2440" y="35209"/>
            <a:ext cx="504055" cy="9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ector recto 14"/>
          <p:cNvCxnSpPr/>
          <p:nvPr/>
        </p:nvCxnSpPr>
        <p:spPr>
          <a:xfrm>
            <a:off x="0" y="764704"/>
            <a:ext cx="84604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7452320" y="3789040"/>
            <a:ext cx="8887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i="1" dirty="0" smtClean="0"/>
              <a:t>x100</a:t>
            </a:r>
            <a:endParaRPr lang="es-MX" sz="2000" b="1" i="1" dirty="0"/>
          </a:p>
        </p:txBody>
      </p:sp>
      <p:sp>
        <p:nvSpPr>
          <p:cNvPr id="7" name="6 Rectángulo"/>
          <p:cNvSpPr/>
          <p:nvPr/>
        </p:nvSpPr>
        <p:spPr>
          <a:xfrm>
            <a:off x="1115616" y="3223604"/>
            <a:ext cx="7200800" cy="1789572"/>
          </a:xfrm>
          <a:prstGeom prst="rect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8" name="7 Conector recto"/>
          <p:cNvCxnSpPr/>
          <p:nvPr/>
        </p:nvCxnSpPr>
        <p:spPr>
          <a:xfrm>
            <a:off x="1475656" y="4077072"/>
            <a:ext cx="576064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9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89720"/>
              </p:ext>
            </p:extLst>
          </p:nvPr>
        </p:nvGraphicFramePr>
        <p:xfrm>
          <a:off x="498071" y="5913080"/>
          <a:ext cx="2417745" cy="396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25657"/>
                <a:gridCol w="792088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Ponderación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10</a:t>
                      </a:r>
                      <a:endParaRPr lang="es-MX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9 Rectángulo"/>
          <p:cNvSpPr/>
          <p:nvPr/>
        </p:nvSpPr>
        <p:spPr>
          <a:xfrm>
            <a:off x="1403648" y="3358733"/>
            <a:ext cx="5832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i="1" dirty="0"/>
              <a:t>Total de casos en vigilancia postratamiento examinados por clínica y baciloscopía. 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1403648" y="4221088"/>
            <a:ext cx="53285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i="1" dirty="0"/>
              <a:t>Total de casos en vigilancia postratamiento registrados. 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287595" y="251356"/>
            <a:ext cx="2556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Arial Narrow" panose="020B0606020202030204" pitchFamily="34" charset="0"/>
              </a:rPr>
              <a:t>7. Capacitación de Lepra </a:t>
            </a:r>
            <a:endParaRPr lang="es-MX" dirty="0">
              <a:latin typeface="Arial Narrow" panose="020B0606020202030204" pitchFamily="34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287594" y="915280"/>
            <a:ext cx="81728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/>
              <a:t>Utilidad: </a:t>
            </a:r>
            <a:r>
              <a:rPr lang="es-MX" dirty="0"/>
              <a:t>Identificación de áreas de oportunidad del personal de salud respecto a los conocimientos del programa de lepra, así como la aplicación operativa de los procedimientos. </a:t>
            </a:r>
            <a:endParaRPr lang="es-MX" dirty="0" smtClean="0"/>
          </a:p>
          <a:p>
            <a:pPr algn="just"/>
            <a:endParaRPr lang="es-MX" dirty="0"/>
          </a:p>
        </p:txBody>
      </p:sp>
      <p:sp>
        <p:nvSpPr>
          <p:cNvPr id="15" name="14 Rectángulo"/>
          <p:cNvSpPr/>
          <p:nvPr/>
        </p:nvSpPr>
        <p:spPr>
          <a:xfrm>
            <a:off x="287595" y="1846565"/>
            <a:ext cx="81728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/>
              <a:t>Construcción: </a:t>
            </a:r>
            <a:r>
              <a:rPr lang="es-MX" dirty="0"/>
              <a:t>Número de eventos de capacitación realizados en el año, tomando en cuenta nivel estatal y jurisdiccional. </a:t>
            </a:r>
          </a:p>
        </p:txBody>
      </p:sp>
      <p:sp>
        <p:nvSpPr>
          <p:cNvPr id="16" name="15 Rectángulo"/>
          <p:cNvSpPr/>
          <p:nvPr/>
        </p:nvSpPr>
        <p:spPr>
          <a:xfrm>
            <a:off x="1115616" y="2780928"/>
            <a:ext cx="13067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/>
              <a:t>Fórmula: 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338988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Tuberculosis\Desktop\TODO TB\FOTOS\WhatsApp Image 2018-12-07 at 16.11.48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60032" cy="4613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Tuberculosis\Desktop\TODO TB\FOTOS\WhatsApp Image 2018-12-07 at 16.12.02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702" y="3212977"/>
            <a:ext cx="4943535" cy="367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5281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404664"/>
            <a:ext cx="5112568" cy="60466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s-MX" sz="2800" b="1" dirty="0" smtClean="0">
                <a:latin typeface="Arial Narrow" panose="020B0606020202030204" pitchFamily="34" charset="0"/>
              </a:rPr>
              <a:t>JORNADAS DERMATOLÓGICAS</a:t>
            </a:r>
            <a:endParaRPr lang="es-MX" sz="2800" b="1" dirty="0">
              <a:latin typeface="Arial Narrow" panose="020B0606020202030204" pitchFamily="34" charset="0"/>
            </a:endParaRPr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6876257" y="278537"/>
            <a:ext cx="1584176" cy="1566287"/>
            <a:chOff x="0" y="0"/>
            <a:chExt cx="4924" cy="3441"/>
          </a:xfrm>
        </p:grpSpPr>
        <p:sp>
          <p:nvSpPr>
            <p:cNvPr id="5" name="Freeform 2"/>
            <p:cNvSpPr>
              <a:spLocks noEditPoints="1"/>
            </p:cNvSpPr>
            <p:nvPr/>
          </p:nvSpPr>
          <p:spPr bwMode="auto">
            <a:xfrm>
              <a:off x="0" y="0"/>
              <a:ext cx="4382" cy="2825"/>
            </a:xfrm>
            <a:custGeom>
              <a:avLst/>
              <a:gdLst>
                <a:gd name="T0" fmla="*/ 2147483647 w 1278"/>
                <a:gd name="T1" fmla="*/ 2147483647 h 912"/>
                <a:gd name="T2" fmla="*/ 659442654 w 1278"/>
                <a:gd name="T3" fmla="*/ 2147483647 h 912"/>
                <a:gd name="T4" fmla="*/ 2147483647 w 1278"/>
                <a:gd name="T5" fmla="*/ 2147483647 h 912"/>
                <a:gd name="T6" fmla="*/ 2147483647 w 1278"/>
                <a:gd name="T7" fmla="*/ 2147483647 h 912"/>
                <a:gd name="T8" fmla="*/ 2147483647 w 1278"/>
                <a:gd name="T9" fmla="*/ 2147483647 h 912"/>
                <a:gd name="T10" fmla="*/ 2147483647 w 1278"/>
                <a:gd name="T11" fmla="*/ 2147483647 h 912"/>
                <a:gd name="T12" fmla="*/ 2147483647 w 1278"/>
                <a:gd name="T13" fmla="*/ 2147483647 h 912"/>
                <a:gd name="T14" fmla="*/ 2147483647 w 1278"/>
                <a:gd name="T15" fmla="*/ 2147483647 h 912"/>
                <a:gd name="T16" fmla="*/ 2147483647 w 1278"/>
                <a:gd name="T17" fmla="*/ 2147483647 h 912"/>
                <a:gd name="T18" fmla="*/ 2147483647 w 1278"/>
                <a:gd name="T19" fmla="*/ 2147483647 h 912"/>
                <a:gd name="T20" fmla="*/ 2147483647 w 1278"/>
                <a:gd name="T21" fmla="*/ 1714221619 h 912"/>
                <a:gd name="T22" fmla="*/ 2147483647 w 1278"/>
                <a:gd name="T23" fmla="*/ 574406575 h 912"/>
                <a:gd name="T24" fmla="*/ 2147483647 w 1278"/>
                <a:gd name="T25" fmla="*/ 145081880 h 912"/>
                <a:gd name="T26" fmla="*/ 2147483647 w 1278"/>
                <a:gd name="T27" fmla="*/ 145081880 h 912"/>
                <a:gd name="T28" fmla="*/ 659442654 w 1278"/>
                <a:gd name="T29" fmla="*/ 282028371 h 912"/>
                <a:gd name="T30" fmla="*/ 2147483647 w 1278"/>
                <a:gd name="T31" fmla="*/ 1149390013 h 912"/>
                <a:gd name="T32" fmla="*/ 2147483647 w 1278"/>
                <a:gd name="T33" fmla="*/ 1714221619 h 912"/>
                <a:gd name="T34" fmla="*/ 2147483647 w 1278"/>
                <a:gd name="T35" fmla="*/ 1714221619 h 912"/>
                <a:gd name="T36" fmla="*/ 2147483647 w 1278"/>
                <a:gd name="T37" fmla="*/ 2147483647 h 912"/>
                <a:gd name="T38" fmla="*/ 2147483647 w 1278"/>
                <a:gd name="T39" fmla="*/ 2147483647 h 912"/>
                <a:gd name="T40" fmla="*/ 2147483647 w 1278"/>
                <a:gd name="T41" fmla="*/ 2147483647 h 912"/>
                <a:gd name="T42" fmla="*/ 2147483647 w 1278"/>
                <a:gd name="T43" fmla="*/ 2147483647 h 912"/>
                <a:gd name="T44" fmla="*/ 2147483647 w 1278"/>
                <a:gd name="T45" fmla="*/ 2147483647 h 912"/>
                <a:gd name="T46" fmla="*/ 2147483647 w 1278"/>
                <a:gd name="T47" fmla="*/ 2147483647 h 912"/>
                <a:gd name="T48" fmla="*/ 2147483647 w 1278"/>
                <a:gd name="T49" fmla="*/ 2147483647 h 912"/>
                <a:gd name="T50" fmla="*/ 2147483647 w 1278"/>
                <a:gd name="T51" fmla="*/ 2147483647 h 912"/>
                <a:gd name="T52" fmla="*/ 2147483647 w 1278"/>
                <a:gd name="T53" fmla="*/ 2147483647 h 912"/>
                <a:gd name="T54" fmla="*/ 2147483647 w 1278"/>
                <a:gd name="T55" fmla="*/ 2147483647 h 912"/>
                <a:gd name="T56" fmla="*/ 2147483647 w 1278"/>
                <a:gd name="T57" fmla="*/ 2147483647 h 912"/>
                <a:gd name="T58" fmla="*/ 2147483647 w 1278"/>
                <a:gd name="T59" fmla="*/ 2147483647 h 912"/>
                <a:gd name="T60" fmla="*/ 2147483647 w 1278"/>
                <a:gd name="T61" fmla="*/ 2147483647 h 912"/>
                <a:gd name="T62" fmla="*/ 2147483647 w 1278"/>
                <a:gd name="T63" fmla="*/ 2147483647 h 912"/>
                <a:gd name="T64" fmla="*/ 2147483647 w 1278"/>
                <a:gd name="T65" fmla="*/ 2147483647 h 912"/>
                <a:gd name="T66" fmla="*/ 2147483647 w 1278"/>
                <a:gd name="T67" fmla="*/ 2147483647 h 912"/>
                <a:gd name="T68" fmla="*/ 2147483647 w 1278"/>
                <a:gd name="T69" fmla="*/ 2147483647 h 912"/>
                <a:gd name="T70" fmla="*/ 2147483647 w 1278"/>
                <a:gd name="T71" fmla="*/ 2147483647 h 912"/>
                <a:gd name="T72" fmla="*/ 2147483647 w 1278"/>
                <a:gd name="T73" fmla="*/ 2147483647 h 912"/>
                <a:gd name="T74" fmla="*/ 2147483647 w 1278"/>
                <a:gd name="T75" fmla="*/ 2147483647 h 912"/>
                <a:gd name="T76" fmla="*/ 2147483647 w 1278"/>
                <a:gd name="T77" fmla="*/ 2147483647 h 912"/>
                <a:gd name="T78" fmla="*/ 2147483647 w 1278"/>
                <a:gd name="T79" fmla="*/ 2147483647 h 912"/>
                <a:gd name="T80" fmla="*/ 2147483647 w 1278"/>
                <a:gd name="T81" fmla="*/ 2147483647 h 912"/>
                <a:gd name="T82" fmla="*/ 2147483647 w 1278"/>
                <a:gd name="T83" fmla="*/ 2147483647 h 912"/>
                <a:gd name="T84" fmla="*/ 2147483647 w 1278"/>
                <a:gd name="T85" fmla="*/ 2147483647 h 912"/>
                <a:gd name="T86" fmla="*/ 2147483647 w 1278"/>
                <a:gd name="T87" fmla="*/ 2147483647 h 912"/>
                <a:gd name="T88" fmla="*/ 2147483647 w 1278"/>
                <a:gd name="T89" fmla="*/ 2147483647 h 912"/>
                <a:gd name="T90" fmla="*/ 2147483647 w 1278"/>
                <a:gd name="T91" fmla="*/ 2147483647 h 912"/>
                <a:gd name="T92" fmla="*/ 2147483647 w 1278"/>
                <a:gd name="T93" fmla="*/ 2147483647 h 912"/>
                <a:gd name="T94" fmla="*/ 2147483647 w 1278"/>
                <a:gd name="T95" fmla="*/ 2147483647 h 912"/>
                <a:gd name="T96" fmla="*/ 2147483647 w 1278"/>
                <a:gd name="T97" fmla="*/ 2147483647 h 912"/>
                <a:gd name="T98" fmla="*/ 2147483647 w 1278"/>
                <a:gd name="T99" fmla="*/ 2006590911 h 912"/>
                <a:gd name="T100" fmla="*/ 2147483647 w 1278"/>
                <a:gd name="T101" fmla="*/ 2147483647 h 912"/>
                <a:gd name="T102" fmla="*/ 2147483647 w 1278"/>
                <a:gd name="T103" fmla="*/ 2147483647 h 912"/>
                <a:gd name="T104" fmla="*/ 2147483647 w 1278"/>
                <a:gd name="T105" fmla="*/ 2147483647 h 912"/>
                <a:gd name="T106" fmla="*/ 2147483647 w 1278"/>
                <a:gd name="T107" fmla="*/ 2147483647 h 912"/>
                <a:gd name="T108" fmla="*/ 2147483647 w 1278"/>
                <a:gd name="T109" fmla="*/ 2147483647 h 912"/>
                <a:gd name="T110" fmla="*/ 2147483647 w 1278"/>
                <a:gd name="T111" fmla="*/ 2147483647 h 912"/>
                <a:gd name="T112" fmla="*/ 2147483647 w 1278"/>
                <a:gd name="T113" fmla="*/ 2147483647 h 912"/>
                <a:gd name="T114" fmla="*/ 2147483647 w 1278"/>
                <a:gd name="T115" fmla="*/ 2147483647 h 91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278"/>
                <a:gd name="T175" fmla="*/ 0 h 912"/>
                <a:gd name="T176" fmla="*/ 1278 w 1278"/>
                <a:gd name="T177" fmla="*/ 912 h 91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278" h="912">
                  <a:moveTo>
                    <a:pt x="234" y="702"/>
                  </a:moveTo>
                  <a:lnTo>
                    <a:pt x="234" y="750"/>
                  </a:lnTo>
                  <a:lnTo>
                    <a:pt x="228" y="792"/>
                  </a:lnTo>
                  <a:lnTo>
                    <a:pt x="222" y="816"/>
                  </a:lnTo>
                  <a:lnTo>
                    <a:pt x="210" y="840"/>
                  </a:lnTo>
                  <a:lnTo>
                    <a:pt x="192" y="852"/>
                  </a:lnTo>
                  <a:lnTo>
                    <a:pt x="168" y="864"/>
                  </a:lnTo>
                  <a:lnTo>
                    <a:pt x="132" y="870"/>
                  </a:lnTo>
                  <a:lnTo>
                    <a:pt x="84" y="876"/>
                  </a:lnTo>
                  <a:lnTo>
                    <a:pt x="12" y="876"/>
                  </a:lnTo>
                  <a:lnTo>
                    <a:pt x="6" y="882"/>
                  </a:lnTo>
                  <a:lnTo>
                    <a:pt x="6" y="888"/>
                  </a:lnTo>
                  <a:lnTo>
                    <a:pt x="0" y="894"/>
                  </a:lnTo>
                  <a:lnTo>
                    <a:pt x="0" y="900"/>
                  </a:lnTo>
                  <a:lnTo>
                    <a:pt x="6" y="900"/>
                  </a:lnTo>
                  <a:lnTo>
                    <a:pt x="6" y="906"/>
                  </a:lnTo>
                  <a:lnTo>
                    <a:pt x="12" y="912"/>
                  </a:lnTo>
                  <a:lnTo>
                    <a:pt x="18" y="912"/>
                  </a:lnTo>
                  <a:lnTo>
                    <a:pt x="66" y="912"/>
                  </a:lnTo>
                  <a:lnTo>
                    <a:pt x="108" y="912"/>
                  </a:lnTo>
                  <a:lnTo>
                    <a:pt x="150" y="912"/>
                  </a:lnTo>
                  <a:lnTo>
                    <a:pt x="186" y="912"/>
                  </a:lnTo>
                  <a:lnTo>
                    <a:pt x="228" y="912"/>
                  </a:lnTo>
                  <a:lnTo>
                    <a:pt x="264" y="906"/>
                  </a:lnTo>
                  <a:lnTo>
                    <a:pt x="300" y="906"/>
                  </a:lnTo>
                  <a:lnTo>
                    <a:pt x="336" y="906"/>
                  </a:lnTo>
                  <a:lnTo>
                    <a:pt x="564" y="906"/>
                  </a:lnTo>
                  <a:lnTo>
                    <a:pt x="654" y="906"/>
                  </a:lnTo>
                  <a:lnTo>
                    <a:pt x="744" y="906"/>
                  </a:lnTo>
                  <a:lnTo>
                    <a:pt x="834" y="912"/>
                  </a:lnTo>
                  <a:lnTo>
                    <a:pt x="918" y="912"/>
                  </a:lnTo>
                  <a:lnTo>
                    <a:pt x="990" y="912"/>
                  </a:lnTo>
                  <a:lnTo>
                    <a:pt x="1062" y="912"/>
                  </a:lnTo>
                  <a:lnTo>
                    <a:pt x="1122" y="912"/>
                  </a:lnTo>
                  <a:lnTo>
                    <a:pt x="1176" y="912"/>
                  </a:lnTo>
                  <a:lnTo>
                    <a:pt x="1188" y="894"/>
                  </a:lnTo>
                  <a:lnTo>
                    <a:pt x="1206" y="870"/>
                  </a:lnTo>
                  <a:lnTo>
                    <a:pt x="1224" y="840"/>
                  </a:lnTo>
                  <a:lnTo>
                    <a:pt x="1236" y="810"/>
                  </a:lnTo>
                  <a:lnTo>
                    <a:pt x="1254" y="780"/>
                  </a:lnTo>
                  <a:lnTo>
                    <a:pt x="1266" y="750"/>
                  </a:lnTo>
                  <a:lnTo>
                    <a:pt x="1272" y="732"/>
                  </a:lnTo>
                  <a:lnTo>
                    <a:pt x="1278" y="720"/>
                  </a:lnTo>
                  <a:lnTo>
                    <a:pt x="1272" y="720"/>
                  </a:lnTo>
                  <a:lnTo>
                    <a:pt x="1272" y="714"/>
                  </a:lnTo>
                  <a:lnTo>
                    <a:pt x="1260" y="714"/>
                  </a:lnTo>
                  <a:lnTo>
                    <a:pt x="1254" y="714"/>
                  </a:lnTo>
                  <a:lnTo>
                    <a:pt x="1242" y="708"/>
                  </a:lnTo>
                  <a:lnTo>
                    <a:pt x="1230" y="708"/>
                  </a:lnTo>
                  <a:lnTo>
                    <a:pt x="1224" y="714"/>
                  </a:lnTo>
                  <a:lnTo>
                    <a:pt x="1218" y="714"/>
                  </a:lnTo>
                  <a:lnTo>
                    <a:pt x="1194" y="738"/>
                  </a:lnTo>
                  <a:lnTo>
                    <a:pt x="1176" y="762"/>
                  </a:lnTo>
                  <a:lnTo>
                    <a:pt x="1158" y="780"/>
                  </a:lnTo>
                  <a:lnTo>
                    <a:pt x="1134" y="798"/>
                  </a:lnTo>
                  <a:lnTo>
                    <a:pt x="1110" y="816"/>
                  </a:lnTo>
                  <a:lnTo>
                    <a:pt x="1092" y="828"/>
                  </a:lnTo>
                  <a:lnTo>
                    <a:pt x="1074" y="840"/>
                  </a:lnTo>
                  <a:lnTo>
                    <a:pt x="1056" y="846"/>
                  </a:lnTo>
                  <a:lnTo>
                    <a:pt x="1038" y="852"/>
                  </a:lnTo>
                  <a:lnTo>
                    <a:pt x="1020" y="858"/>
                  </a:lnTo>
                  <a:lnTo>
                    <a:pt x="996" y="858"/>
                  </a:lnTo>
                  <a:lnTo>
                    <a:pt x="966" y="864"/>
                  </a:lnTo>
                  <a:lnTo>
                    <a:pt x="930" y="864"/>
                  </a:lnTo>
                  <a:lnTo>
                    <a:pt x="882" y="864"/>
                  </a:lnTo>
                  <a:lnTo>
                    <a:pt x="822" y="864"/>
                  </a:lnTo>
                  <a:lnTo>
                    <a:pt x="756" y="864"/>
                  </a:lnTo>
                  <a:lnTo>
                    <a:pt x="690" y="864"/>
                  </a:lnTo>
                  <a:lnTo>
                    <a:pt x="636" y="864"/>
                  </a:lnTo>
                  <a:lnTo>
                    <a:pt x="588" y="858"/>
                  </a:lnTo>
                  <a:lnTo>
                    <a:pt x="558" y="858"/>
                  </a:lnTo>
                  <a:lnTo>
                    <a:pt x="528" y="852"/>
                  </a:lnTo>
                  <a:lnTo>
                    <a:pt x="510" y="846"/>
                  </a:lnTo>
                  <a:lnTo>
                    <a:pt x="498" y="840"/>
                  </a:lnTo>
                  <a:lnTo>
                    <a:pt x="486" y="834"/>
                  </a:lnTo>
                  <a:lnTo>
                    <a:pt x="468" y="822"/>
                  </a:lnTo>
                  <a:lnTo>
                    <a:pt x="456" y="810"/>
                  </a:lnTo>
                  <a:lnTo>
                    <a:pt x="450" y="798"/>
                  </a:lnTo>
                  <a:lnTo>
                    <a:pt x="444" y="786"/>
                  </a:lnTo>
                  <a:lnTo>
                    <a:pt x="438" y="762"/>
                  </a:lnTo>
                  <a:lnTo>
                    <a:pt x="438" y="744"/>
                  </a:lnTo>
                  <a:lnTo>
                    <a:pt x="432" y="720"/>
                  </a:lnTo>
                  <a:lnTo>
                    <a:pt x="432" y="690"/>
                  </a:lnTo>
                  <a:lnTo>
                    <a:pt x="432" y="210"/>
                  </a:lnTo>
                  <a:lnTo>
                    <a:pt x="432" y="162"/>
                  </a:lnTo>
                  <a:lnTo>
                    <a:pt x="438" y="126"/>
                  </a:lnTo>
                  <a:lnTo>
                    <a:pt x="444" y="96"/>
                  </a:lnTo>
                  <a:lnTo>
                    <a:pt x="456" y="72"/>
                  </a:lnTo>
                  <a:lnTo>
                    <a:pt x="474" y="60"/>
                  </a:lnTo>
                  <a:lnTo>
                    <a:pt x="498" y="48"/>
                  </a:lnTo>
                  <a:lnTo>
                    <a:pt x="534" y="42"/>
                  </a:lnTo>
                  <a:lnTo>
                    <a:pt x="582" y="42"/>
                  </a:lnTo>
                  <a:lnTo>
                    <a:pt x="642" y="36"/>
                  </a:lnTo>
                  <a:lnTo>
                    <a:pt x="648" y="36"/>
                  </a:lnTo>
                  <a:lnTo>
                    <a:pt x="648" y="30"/>
                  </a:lnTo>
                  <a:lnTo>
                    <a:pt x="654" y="24"/>
                  </a:lnTo>
                  <a:lnTo>
                    <a:pt x="654" y="18"/>
                  </a:lnTo>
                  <a:lnTo>
                    <a:pt x="648" y="12"/>
                  </a:lnTo>
                  <a:lnTo>
                    <a:pt x="648" y="6"/>
                  </a:lnTo>
                  <a:lnTo>
                    <a:pt x="642" y="6"/>
                  </a:lnTo>
                  <a:lnTo>
                    <a:pt x="636" y="0"/>
                  </a:lnTo>
                  <a:lnTo>
                    <a:pt x="594" y="6"/>
                  </a:lnTo>
                  <a:lnTo>
                    <a:pt x="552" y="6"/>
                  </a:lnTo>
                  <a:lnTo>
                    <a:pt x="516" y="6"/>
                  </a:lnTo>
                  <a:lnTo>
                    <a:pt x="474" y="6"/>
                  </a:lnTo>
                  <a:lnTo>
                    <a:pt x="438" y="6"/>
                  </a:lnTo>
                  <a:lnTo>
                    <a:pt x="408" y="6"/>
                  </a:lnTo>
                  <a:lnTo>
                    <a:pt x="372" y="6"/>
                  </a:lnTo>
                  <a:lnTo>
                    <a:pt x="336" y="6"/>
                  </a:lnTo>
                  <a:lnTo>
                    <a:pt x="300" y="6"/>
                  </a:lnTo>
                  <a:lnTo>
                    <a:pt x="264" y="6"/>
                  </a:lnTo>
                  <a:lnTo>
                    <a:pt x="228" y="6"/>
                  </a:lnTo>
                  <a:lnTo>
                    <a:pt x="192" y="6"/>
                  </a:lnTo>
                  <a:lnTo>
                    <a:pt x="150" y="6"/>
                  </a:lnTo>
                  <a:lnTo>
                    <a:pt x="108" y="6"/>
                  </a:lnTo>
                  <a:lnTo>
                    <a:pt x="66" y="6"/>
                  </a:lnTo>
                  <a:lnTo>
                    <a:pt x="18" y="0"/>
                  </a:lnTo>
                  <a:lnTo>
                    <a:pt x="12" y="6"/>
                  </a:lnTo>
                  <a:lnTo>
                    <a:pt x="6" y="6"/>
                  </a:lnTo>
                  <a:lnTo>
                    <a:pt x="6" y="12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6" y="36"/>
                  </a:lnTo>
                  <a:lnTo>
                    <a:pt x="12" y="36"/>
                  </a:lnTo>
                  <a:lnTo>
                    <a:pt x="72" y="42"/>
                  </a:lnTo>
                  <a:lnTo>
                    <a:pt x="126" y="42"/>
                  </a:lnTo>
                  <a:lnTo>
                    <a:pt x="162" y="48"/>
                  </a:lnTo>
                  <a:lnTo>
                    <a:pt x="192" y="60"/>
                  </a:lnTo>
                  <a:lnTo>
                    <a:pt x="210" y="72"/>
                  </a:lnTo>
                  <a:lnTo>
                    <a:pt x="222" y="96"/>
                  </a:lnTo>
                  <a:lnTo>
                    <a:pt x="228" y="126"/>
                  </a:lnTo>
                  <a:lnTo>
                    <a:pt x="234" y="162"/>
                  </a:lnTo>
                  <a:lnTo>
                    <a:pt x="234" y="210"/>
                  </a:lnTo>
                  <a:lnTo>
                    <a:pt x="234" y="702"/>
                  </a:lnTo>
                  <a:close/>
                  <a:moveTo>
                    <a:pt x="432" y="72"/>
                  </a:moveTo>
                  <a:lnTo>
                    <a:pt x="432" y="66"/>
                  </a:lnTo>
                  <a:lnTo>
                    <a:pt x="438" y="60"/>
                  </a:lnTo>
                  <a:lnTo>
                    <a:pt x="450" y="54"/>
                  </a:lnTo>
                  <a:lnTo>
                    <a:pt x="456" y="54"/>
                  </a:lnTo>
                  <a:lnTo>
                    <a:pt x="468" y="54"/>
                  </a:lnTo>
                  <a:lnTo>
                    <a:pt x="474" y="54"/>
                  </a:lnTo>
                  <a:lnTo>
                    <a:pt x="480" y="60"/>
                  </a:lnTo>
                  <a:lnTo>
                    <a:pt x="486" y="72"/>
                  </a:lnTo>
                  <a:lnTo>
                    <a:pt x="486" y="78"/>
                  </a:lnTo>
                  <a:lnTo>
                    <a:pt x="486" y="90"/>
                  </a:lnTo>
                  <a:lnTo>
                    <a:pt x="486" y="102"/>
                  </a:lnTo>
                  <a:lnTo>
                    <a:pt x="486" y="114"/>
                  </a:lnTo>
                  <a:lnTo>
                    <a:pt x="486" y="126"/>
                  </a:lnTo>
                  <a:lnTo>
                    <a:pt x="486" y="138"/>
                  </a:lnTo>
                  <a:lnTo>
                    <a:pt x="486" y="150"/>
                  </a:lnTo>
                  <a:lnTo>
                    <a:pt x="492" y="150"/>
                  </a:lnTo>
                  <a:lnTo>
                    <a:pt x="498" y="156"/>
                  </a:lnTo>
                  <a:lnTo>
                    <a:pt x="504" y="162"/>
                  </a:lnTo>
                  <a:lnTo>
                    <a:pt x="510" y="162"/>
                  </a:lnTo>
                  <a:lnTo>
                    <a:pt x="516" y="168"/>
                  </a:lnTo>
                  <a:lnTo>
                    <a:pt x="522" y="174"/>
                  </a:lnTo>
                  <a:lnTo>
                    <a:pt x="528" y="174"/>
                  </a:lnTo>
                  <a:lnTo>
                    <a:pt x="540" y="174"/>
                  </a:lnTo>
                  <a:lnTo>
                    <a:pt x="546" y="180"/>
                  </a:lnTo>
                  <a:lnTo>
                    <a:pt x="552" y="186"/>
                  </a:lnTo>
                  <a:lnTo>
                    <a:pt x="564" y="192"/>
                  </a:lnTo>
                  <a:lnTo>
                    <a:pt x="564" y="204"/>
                  </a:lnTo>
                  <a:lnTo>
                    <a:pt x="570" y="210"/>
                  </a:lnTo>
                  <a:lnTo>
                    <a:pt x="570" y="222"/>
                  </a:lnTo>
                  <a:lnTo>
                    <a:pt x="576" y="228"/>
                  </a:lnTo>
                  <a:lnTo>
                    <a:pt x="576" y="234"/>
                  </a:lnTo>
                  <a:lnTo>
                    <a:pt x="576" y="240"/>
                  </a:lnTo>
                  <a:lnTo>
                    <a:pt x="576" y="246"/>
                  </a:lnTo>
                  <a:lnTo>
                    <a:pt x="576" y="252"/>
                  </a:lnTo>
                  <a:lnTo>
                    <a:pt x="576" y="258"/>
                  </a:lnTo>
                  <a:lnTo>
                    <a:pt x="576" y="264"/>
                  </a:lnTo>
                  <a:lnTo>
                    <a:pt x="576" y="270"/>
                  </a:lnTo>
                  <a:lnTo>
                    <a:pt x="576" y="276"/>
                  </a:lnTo>
                  <a:lnTo>
                    <a:pt x="576" y="282"/>
                  </a:lnTo>
                  <a:lnTo>
                    <a:pt x="576" y="288"/>
                  </a:lnTo>
                  <a:lnTo>
                    <a:pt x="576" y="294"/>
                  </a:lnTo>
                  <a:lnTo>
                    <a:pt x="576" y="300"/>
                  </a:lnTo>
                  <a:lnTo>
                    <a:pt x="582" y="300"/>
                  </a:lnTo>
                  <a:lnTo>
                    <a:pt x="576" y="306"/>
                  </a:lnTo>
                  <a:lnTo>
                    <a:pt x="576" y="312"/>
                  </a:lnTo>
                  <a:lnTo>
                    <a:pt x="576" y="318"/>
                  </a:lnTo>
                  <a:lnTo>
                    <a:pt x="576" y="324"/>
                  </a:lnTo>
                  <a:lnTo>
                    <a:pt x="582" y="330"/>
                  </a:lnTo>
                  <a:lnTo>
                    <a:pt x="582" y="336"/>
                  </a:lnTo>
                  <a:lnTo>
                    <a:pt x="582" y="342"/>
                  </a:lnTo>
                  <a:lnTo>
                    <a:pt x="582" y="348"/>
                  </a:lnTo>
                  <a:lnTo>
                    <a:pt x="582" y="360"/>
                  </a:lnTo>
                  <a:lnTo>
                    <a:pt x="582" y="372"/>
                  </a:lnTo>
                  <a:lnTo>
                    <a:pt x="576" y="390"/>
                  </a:lnTo>
                  <a:lnTo>
                    <a:pt x="576" y="402"/>
                  </a:lnTo>
                  <a:lnTo>
                    <a:pt x="576" y="408"/>
                  </a:lnTo>
                  <a:lnTo>
                    <a:pt x="576" y="420"/>
                  </a:lnTo>
                  <a:lnTo>
                    <a:pt x="576" y="426"/>
                  </a:lnTo>
                  <a:lnTo>
                    <a:pt x="570" y="438"/>
                  </a:lnTo>
                  <a:lnTo>
                    <a:pt x="570" y="456"/>
                  </a:lnTo>
                  <a:lnTo>
                    <a:pt x="564" y="468"/>
                  </a:lnTo>
                  <a:lnTo>
                    <a:pt x="558" y="474"/>
                  </a:lnTo>
                  <a:lnTo>
                    <a:pt x="552" y="474"/>
                  </a:lnTo>
                  <a:lnTo>
                    <a:pt x="546" y="474"/>
                  </a:lnTo>
                  <a:lnTo>
                    <a:pt x="546" y="468"/>
                  </a:lnTo>
                  <a:lnTo>
                    <a:pt x="540" y="456"/>
                  </a:lnTo>
                  <a:lnTo>
                    <a:pt x="540" y="468"/>
                  </a:lnTo>
                  <a:lnTo>
                    <a:pt x="540" y="480"/>
                  </a:lnTo>
                  <a:lnTo>
                    <a:pt x="540" y="498"/>
                  </a:lnTo>
                  <a:lnTo>
                    <a:pt x="540" y="516"/>
                  </a:lnTo>
                  <a:lnTo>
                    <a:pt x="540" y="534"/>
                  </a:lnTo>
                  <a:lnTo>
                    <a:pt x="540" y="552"/>
                  </a:lnTo>
                  <a:lnTo>
                    <a:pt x="540" y="576"/>
                  </a:lnTo>
                  <a:lnTo>
                    <a:pt x="540" y="600"/>
                  </a:lnTo>
                  <a:lnTo>
                    <a:pt x="546" y="618"/>
                  </a:lnTo>
                  <a:lnTo>
                    <a:pt x="546" y="642"/>
                  </a:lnTo>
                  <a:lnTo>
                    <a:pt x="552" y="666"/>
                  </a:lnTo>
                  <a:lnTo>
                    <a:pt x="552" y="684"/>
                  </a:lnTo>
                  <a:lnTo>
                    <a:pt x="552" y="708"/>
                  </a:lnTo>
                  <a:lnTo>
                    <a:pt x="552" y="726"/>
                  </a:lnTo>
                  <a:lnTo>
                    <a:pt x="552" y="744"/>
                  </a:lnTo>
                  <a:lnTo>
                    <a:pt x="552" y="762"/>
                  </a:lnTo>
                  <a:lnTo>
                    <a:pt x="558" y="768"/>
                  </a:lnTo>
                  <a:lnTo>
                    <a:pt x="558" y="780"/>
                  </a:lnTo>
                  <a:lnTo>
                    <a:pt x="564" y="786"/>
                  </a:lnTo>
                  <a:lnTo>
                    <a:pt x="570" y="792"/>
                  </a:lnTo>
                  <a:lnTo>
                    <a:pt x="570" y="804"/>
                  </a:lnTo>
                  <a:lnTo>
                    <a:pt x="570" y="810"/>
                  </a:lnTo>
                  <a:lnTo>
                    <a:pt x="570" y="816"/>
                  </a:lnTo>
                  <a:lnTo>
                    <a:pt x="570" y="822"/>
                  </a:lnTo>
                  <a:lnTo>
                    <a:pt x="570" y="828"/>
                  </a:lnTo>
                  <a:lnTo>
                    <a:pt x="564" y="834"/>
                  </a:lnTo>
                  <a:lnTo>
                    <a:pt x="558" y="834"/>
                  </a:lnTo>
                  <a:lnTo>
                    <a:pt x="552" y="834"/>
                  </a:lnTo>
                  <a:lnTo>
                    <a:pt x="546" y="834"/>
                  </a:lnTo>
                  <a:lnTo>
                    <a:pt x="540" y="834"/>
                  </a:lnTo>
                  <a:lnTo>
                    <a:pt x="534" y="828"/>
                  </a:lnTo>
                  <a:lnTo>
                    <a:pt x="528" y="822"/>
                  </a:lnTo>
                  <a:lnTo>
                    <a:pt x="522" y="816"/>
                  </a:lnTo>
                  <a:lnTo>
                    <a:pt x="522" y="810"/>
                  </a:lnTo>
                  <a:lnTo>
                    <a:pt x="528" y="804"/>
                  </a:lnTo>
                  <a:lnTo>
                    <a:pt x="522" y="804"/>
                  </a:lnTo>
                  <a:lnTo>
                    <a:pt x="522" y="798"/>
                  </a:lnTo>
                  <a:lnTo>
                    <a:pt x="522" y="792"/>
                  </a:lnTo>
                  <a:lnTo>
                    <a:pt x="522" y="786"/>
                  </a:lnTo>
                  <a:lnTo>
                    <a:pt x="522" y="780"/>
                  </a:lnTo>
                  <a:lnTo>
                    <a:pt x="522" y="774"/>
                  </a:lnTo>
                  <a:lnTo>
                    <a:pt x="522" y="768"/>
                  </a:lnTo>
                  <a:lnTo>
                    <a:pt x="522" y="762"/>
                  </a:lnTo>
                  <a:lnTo>
                    <a:pt x="522" y="756"/>
                  </a:lnTo>
                  <a:lnTo>
                    <a:pt x="516" y="744"/>
                  </a:lnTo>
                  <a:lnTo>
                    <a:pt x="516" y="726"/>
                  </a:lnTo>
                  <a:lnTo>
                    <a:pt x="510" y="708"/>
                  </a:lnTo>
                  <a:lnTo>
                    <a:pt x="510" y="690"/>
                  </a:lnTo>
                  <a:lnTo>
                    <a:pt x="504" y="672"/>
                  </a:lnTo>
                  <a:lnTo>
                    <a:pt x="504" y="654"/>
                  </a:lnTo>
                  <a:lnTo>
                    <a:pt x="504" y="636"/>
                  </a:lnTo>
                  <a:lnTo>
                    <a:pt x="504" y="618"/>
                  </a:lnTo>
                  <a:lnTo>
                    <a:pt x="498" y="600"/>
                  </a:lnTo>
                  <a:lnTo>
                    <a:pt x="492" y="582"/>
                  </a:lnTo>
                  <a:lnTo>
                    <a:pt x="486" y="564"/>
                  </a:lnTo>
                  <a:lnTo>
                    <a:pt x="480" y="546"/>
                  </a:lnTo>
                  <a:lnTo>
                    <a:pt x="480" y="528"/>
                  </a:lnTo>
                  <a:lnTo>
                    <a:pt x="474" y="504"/>
                  </a:lnTo>
                  <a:lnTo>
                    <a:pt x="468" y="486"/>
                  </a:lnTo>
                  <a:lnTo>
                    <a:pt x="468" y="474"/>
                  </a:lnTo>
                  <a:lnTo>
                    <a:pt x="468" y="492"/>
                  </a:lnTo>
                  <a:lnTo>
                    <a:pt x="468" y="510"/>
                  </a:lnTo>
                  <a:lnTo>
                    <a:pt x="462" y="528"/>
                  </a:lnTo>
                  <a:lnTo>
                    <a:pt x="462" y="540"/>
                  </a:lnTo>
                  <a:lnTo>
                    <a:pt x="462" y="552"/>
                  </a:lnTo>
                  <a:lnTo>
                    <a:pt x="462" y="570"/>
                  </a:lnTo>
                  <a:lnTo>
                    <a:pt x="456" y="582"/>
                  </a:lnTo>
                  <a:lnTo>
                    <a:pt x="456" y="594"/>
                  </a:lnTo>
                  <a:lnTo>
                    <a:pt x="456" y="624"/>
                  </a:lnTo>
                  <a:lnTo>
                    <a:pt x="456" y="642"/>
                  </a:lnTo>
                  <a:lnTo>
                    <a:pt x="456" y="660"/>
                  </a:lnTo>
                  <a:lnTo>
                    <a:pt x="450" y="678"/>
                  </a:lnTo>
                  <a:lnTo>
                    <a:pt x="444" y="696"/>
                  </a:lnTo>
                  <a:lnTo>
                    <a:pt x="444" y="714"/>
                  </a:lnTo>
                  <a:lnTo>
                    <a:pt x="444" y="738"/>
                  </a:lnTo>
                  <a:lnTo>
                    <a:pt x="444" y="768"/>
                  </a:lnTo>
                  <a:lnTo>
                    <a:pt x="444" y="786"/>
                  </a:lnTo>
                  <a:lnTo>
                    <a:pt x="444" y="792"/>
                  </a:lnTo>
                  <a:lnTo>
                    <a:pt x="444" y="798"/>
                  </a:lnTo>
                  <a:lnTo>
                    <a:pt x="438" y="798"/>
                  </a:lnTo>
                  <a:lnTo>
                    <a:pt x="438" y="804"/>
                  </a:lnTo>
                  <a:lnTo>
                    <a:pt x="432" y="804"/>
                  </a:lnTo>
                  <a:lnTo>
                    <a:pt x="426" y="804"/>
                  </a:lnTo>
                  <a:lnTo>
                    <a:pt x="420" y="810"/>
                  </a:lnTo>
                  <a:lnTo>
                    <a:pt x="414" y="810"/>
                  </a:lnTo>
                  <a:lnTo>
                    <a:pt x="414" y="816"/>
                  </a:lnTo>
                  <a:lnTo>
                    <a:pt x="408" y="816"/>
                  </a:lnTo>
                  <a:lnTo>
                    <a:pt x="402" y="822"/>
                  </a:lnTo>
                  <a:lnTo>
                    <a:pt x="396" y="822"/>
                  </a:lnTo>
                  <a:lnTo>
                    <a:pt x="384" y="828"/>
                  </a:lnTo>
                  <a:lnTo>
                    <a:pt x="378" y="828"/>
                  </a:lnTo>
                  <a:lnTo>
                    <a:pt x="372" y="828"/>
                  </a:lnTo>
                  <a:lnTo>
                    <a:pt x="366" y="828"/>
                  </a:lnTo>
                  <a:lnTo>
                    <a:pt x="360" y="822"/>
                  </a:lnTo>
                  <a:lnTo>
                    <a:pt x="360" y="816"/>
                  </a:lnTo>
                  <a:lnTo>
                    <a:pt x="360" y="810"/>
                  </a:lnTo>
                  <a:lnTo>
                    <a:pt x="366" y="804"/>
                  </a:lnTo>
                  <a:lnTo>
                    <a:pt x="372" y="798"/>
                  </a:lnTo>
                  <a:lnTo>
                    <a:pt x="378" y="792"/>
                  </a:lnTo>
                  <a:lnTo>
                    <a:pt x="390" y="780"/>
                  </a:lnTo>
                  <a:lnTo>
                    <a:pt x="396" y="774"/>
                  </a:lnTo>
                  <a:lnTo>
                    <a:pt x="402" y="768"/>
                  </a:lnTo>
                  <a:lnTo>
                    <a:pt x="408" y="762"/>
                  </a:lnTo>
                  <a:lnTo>
                    <a:pt x="414" y="756"/>
                  </a:lnTo>
                  <a:lnTo>
                    <a:pt x="414" y="744"/>
                  </a:lnTo>
                  <a:lnTo>
                    <a:pt x="414" y="738"/>
                  </a:lnTo>
                  <a:lnTo>
                    <a:pt x="414" y="732"/>
                  </a:lnTo>
                  <a:lnTo>
                    <a:pt x="414" y="726"/>
                  </a:lnTo>
                  <a:lnTo>
                    <a:pt x="414" y="720"/>
                  </a:lnTo>
                  <a:lnTo>
                    <a:pt x="414" y="714"/>
                  </a:lnTo>
                  <a:lnTo>
                    <a:pt x="414" y="708"/>
                  </a:lnTo>
                  <a:lnTo>
                    <a:pt x="414" y="678"/>
                  </a:lnTo>
                  <a:lnTo>
                    <a:pt x="408" y="654"/>
                  </a:lnTo>
                  <a:lnTo>
                    <a:pt x="408" y="636"/>
                  </a:lnTo>
                  <a:lnTo>
                    <a:pt x="408" y="624"/>
                  </a:lnTo>
                  <a:lnTo>
                    <a:pt x="408" y="612"/>
                  </a:lnTo>
                  <a:lnTo>
                    <a:pt x="408" y="606"/>
                  </a:lnTo>
                  <a:lnTo>
                    <a:pt x="408" y="594"/>
                  </a:lnTo>
                  <a:lnTo>
                    <a:pt x="414" y="582"/>
                  </a:lnTo>
                  <a:lnTo>
                    <a:pt x="408" y="552"/>
                  </a:lnTo>
                  <a:lnTo>
                    <a:pt x="408" y="528"/>
                  </a:lnTo>
                  <a:lnTo>
                    <a:pt x="408" y="510"/>
                  </a:lnTo>
                  <a:lnTo>
                    <a:pt x="402" y="486"/>
                  </a:lnTo>
                  <a:lnTo>
                    <a:pt x="402" y="468"/>
                  </a:lnTo>
                  <a:lnTo>
                    <a:pt x="402" y="444"/>
                  </a:lnTo>
                  <a:lnTo>
                    <a:pt x="402" y="420"/>
                  </a:lnTo>
                  <a:lnTo>
                    <a:pt x="402" y="390"/>
                  </a:lnTo>
                  <a:lnTo>
                    <a:pt x="396" y="378"/>
                  </a:lnTo>
                  <a:lnTo>
                    <a:pt x="384" y="372"/>
                  </a:lnTo>
                  <a:lnTo>
                    <a:pt x="378" y="360"/>
                  </a:lnTo>
                  <a:lnTo>
                    <a:pt x="366" y="354"/>
                  </a:lnTo>
                  <a:lnTo>
                    <a:pt x="354" y="342"/>
                  </a:lnTo>
                  <a:lnTo>
                    <a:pt x="348" y="336"/>
                  </a:lnTo>
                  <a:lnTo>
                    <a:pt x="336" y="324"/>
                  </a:lnTo>
                  <a:lnTo>
                    <a:pt x="330" y="318"/>
                  </a:lnTo>
                  <a:lnTo>
                    <a:pt x="330" y="312"/>
                  </a:lnTo>
                  <a:lnTo>
                    <a:pt x="330" y="306"/>
                  </a:lnTo>
                  <a:lnTo>
                    <a:pt x="330" y="300"/>
                  </a:lnTo>
                  <a:lnTo>
                    <a:pt x="330" y="288"/>
                  </a:lnTo>
                  <a:lnTo>
                    <a:pt x="330" y="282"/>
                  </a:lnTo>
                  <a:lnTo>
                    <a:pt x="336" y="276"/>
                  </a:lnTo>
                  <a:lnTo>
                    <a:pt x="336" y="270"/>
                  </a:lnTo>
                  <a:lnTo>
                    <a:pt x="336" y="264"/>
                  </a:lnTo>
                  <a:lnTo>
                    <a:pt x="342" y="264"/>
                  </a:lnTo>
                  <a:lnTo>
                    <a:pt x="342" y="258"/>
                  </a:lnTo>
                  <a:lnTo>
                    <a:pt x="348" y="252"/>
                  </a:lnTo>
                  <a:lnTo>
                    <a:pt x="348" y="246"/>
                  </a:lnTo>
                  <a:lnTo>
                    <a:pt x="354" y="246"/>
                  </a:lnTo>
                  <a:lnTo>
                    <a:pt x="354" y="240"/>
                  </a:lnTo>
                  <a:lnTo>
                    <a:pt x="354" y="228"/>
                  </a:lnTo>
                  <a:lnTo>
                    <a:pt x="360" y="222"/>
                  </a:lnTo>
                  <a:lnTo>
                    <a:pt x="360" y="210"/>
                  </a:lnTo>
                  <a:lnTo>
                    <a:pt x="366" y="204"/>
                  </a:lnTo>
                  <a:lnTo>
                    <a:pt x="372" y="192"/>
                  </a:lnTo>
                  <a:lnTo>
                    <a:pt x="378" y="186"/>
                  </a:lnTo>
                  <a:lnTo>
                    <a:pt x="384" y="186"/>
                  </a:lnTo>
                  <a:lnTo>
                    <a:pt x="396" y="180"/>
                  </a:lnTo>
                  <a:lnTo>
                    <a:pt x="402" y="180"/>
                  </a:lnTo>
                  <a:lnTo>
                    <a:pt x="408" y="174"/>
                  </a:lnTo>
                  <a:lnTo>
                    <a:pt x="414" y="168"/>
                  </a:lnTo>
                  <a:lnTo>
                    <a:pt x="420" y="162"/>
                  </a:lnTo>
                  <a:lnTo>
                    <a:pt x="426" y="162"/>
                  </a:lnTo>
                  <a:lnTo>
                    <a:pt x="432" y="156"/>
                  </a:lnTo>
                  <a:lnTo>
                    <a:pt x="438" y="150"/>
                  </a:lnTo>
                  <a:lnTo>
                    <a:pt x="438" y="138"/>
                  </a:lnTo>
                  <a:lnTo>
                    <a:pt x="432" y="126"/>
                  </a:lnTo>
                  <a:lnTo>
                    <a:pt x="432" y="120"/>
                  </a:lnTo>
                  <a:lnTo>
                    <a:pt x="432" y="108"/>
                  </a:lnTo>
                  <a:lnTo>
                    <a:pt x="432" y="102"/>
                  </a:lnTo>
                  <a:lnTo>
                    <a:pt x="426" y="96"/>
                  </a:lnTo>
                  <a:lnTo>
                    <a:pt x="432" y="84"/>
                  </a:lnTo>
                  <a:lnTo>
                    <a:pt x="432" y="72"/>
                  </a:lnTo>
                  <a:close/>
                  <a:moveTo>
                    <a:pt x="390" y="246"/>
                  </a:moveTo>
                  <a:lnTo>
                    <a:pt x="390" y="252"/>
                  </a:lnTo>
                  <a:lnTo>
                    <a:pt x="390" y="264"/>
                  </a:lnTo>
                  <a:lnTo>
                    <a:pt x="384" y="270"/>
                  </a:lnTo>
                  <a:lnTo>
                    <a:pt x="378" y="276"/>
                  </a:lnTo>
                  <a:lnTo>
                    <a:pt x="378" y="282"/>
                  </a:lnTo>
                  <a:lnTo>
                    <a:pt x="372" y="288"/>
                  </a:lnTo>
                  <a:lnTo>
                    <a:pt x="366" y="294"/>
                  </a:lnTo>
                  <a:lnTo>
                    <a:pt x="360" y="300"/>
                  </a:lnTo>
                  <a:lnTo>
                    <a:pt x="366" y="306"/>
                  </a:lnTo>
                  <a:lnTo>
                    <a:pt x="372" y="312"/>
                  </a:lnTo>
                  <a:lnTo>
                    <a:pt x="378" y="318"/>
                  </a:lnTo>
                  <a:lnTo>
                    <a:pt x="384" y="324"/>
                  </a:lnTo>
                  <a:lnTo>
                    <a:pt x="390" y="336"/>
                  </a:lnTo>
                  <a:lnTo>
                    <a:pt x="396" y="342"/>
                  </a:lnTo>
                  <a:lnTo>
                    <a:pt x="402" y="348"/>
                  </a:lnTo>
                  <a:lnTo>
                    <a:pt x="408" y="354"/>
                  </a:lnTo>
                  <a:lnTo>
                    <a:pt x="408" y="348"/>
                  </a:lnTo>
                  <a:lnTo>
                    <a:pt x="414" y="342"/>
                  </a:lnTo>
                  <a:lnTo>
                    <a:pt x="414" y="336"/>
                  </a:lnTo>
                  <a:lnTo>
                    <a:pt x="414" y="330"/>
                  </a:lnTo>
                  <a:lnTo>
                    <a:pt x="414" y="324"/>
                  </a:lnTo>
                  <a:lnTo>
                    <a:pt x="414" y="318"/>
                  </a:lnTo>
                  <a:lnTo>
                    <a:pt x="408" y="312"/>
                  </a:lnTo>
                  <a:lnTo>
                    <a:pt x="408" y="306"/>
                  </a:lnTo>
                  <a:lnTo>
                    <a:pt x="402" y="294"/>
                  </a:lnTo>
                  <a:lnTo>
                    <a:pt x="402" y="288"/>
                  </a:lnTo>
                  <a:lnTo>
                    <a:pt x="396" y="282"/>
                  </a:lnTo>
                  <a:lnTo>
                    <a:pt x="396" y="270"/>
                  </a:lnTo>
                  <a:lnTo>
                    <a:pt x="396" y="264"/>
                  </a:lnTo>
                  <a:lnTo>
                    <a:pt x="396" y="258"/>
                  </a:lnTo>
                  <a:lnTo>
                    <a:pt x="390" y="246"/>
                  </a:lnTo>
                  <a:close/>
                  <a:moveTo>
                    <a:pt x="510" y="306"/>
                  </a:moveTo>
                  <a:lnTo>
                    <a:pt x="510" y="318"/>
                  </a:lnTo>
                  <a:lnTo>
                    <a:pt x="516" y="330"/>
                  </a:lnTo>
                  <a:lnTo>
                    <a:pt x="516" y="348"/>
                  </a:lnTo>
                  <a:lnTo>
                    <a:pt x="522" y="366"/>
                  </a:lnTo>
                  <a:lnTo>
                    <a:pt x="528" y="384"/>
                  </a:lnTo>
                  <a:lnTo>
                    <a:pt x="528" y="396"/>
                  </a:lnTo>
                  <a:lnTo>
                    <a:pt x="534" y="414"/>
                  </a:lnTo>
                  <a:lnTo>
                    <a:pt x="534" y="420"/>
                  </a:lnTo>
                  <a:lnTo>
                    <a:pt x="546" y="414"/>
                  </a:lnTo>
                  <a:lnTo>
                    <a:pt x="546" y="402"/>
                  </a:lnTo>
                  <a:lnTo>
                    <a:pt x="552" y="390"/>
                  </a:lnTo>
                  <a:lnTo>
                    <a:pt x="546" y="384"/>
                  </a:lnTo>
                  <a:lnTo>
                    <a:pt x="546" y="366"/>
                  </a:lnTo>
                  <a:lnTo>
                    <a:pt x="546" y="354"/>
                  </a:lnTo>
                  <a:lnTo>
                    <a:pt x="540" y="342"/>
                  </a:lnTo>
                  <a:lnTo>
                    <a:pt x="540" y="324"/>
                  </a:lnTo>
                  <a:lnTo>
                    <a:pt x="540" y="312"/>
                  </a:lnTo>
                  <a:lnTo>
                    <a:pt x="540" y="300"/>
                  </a:lnTo>
                  <a:lnTo>
                    <a:pt x="540" y="288"/>
                  </a:lnTo>
                  <a:lnTo>
                    <a:pt x="534" y="282"/>
                  </a:lnTo>
                  <a:lnTo>
                    <a:pt x="534" y="270"/>
                  </a:lnTo>
                  <a:lnTo>
                    <a:pt x="534" y="264"/>
                  </a:lnTo>
                  <a:lnTo>
                    <a:pt x="528" y="252"/>
                  </a:lnTo>
                  <a:lnTo>
                    <a:pt x="528" y="240"/>
                  </a:lnTo>
                  <a:lnTo>
                    <a:pt x="522" y="252"/>
                  </a:lnTo>
                  <a:lnTo>
                    <a:pt x="522" y="258"/>
                  </a:lnTo>
                  <a:lnTo>
                    <a:pt x="522" y="270"/>
                  </a:lnTo>
                  <a:lnTo>
                    <a:pt x="516" y="276"/>
                  </a:lnTo>
                  <a:lnTo>
                    <a:pt x="516" y="288"/>
                  </a:lnTo>
                  <a:lnTo>
                    <a:pt x="516" y="294"/>
                  </a:lnTo>
                  <a:lnTo>
                    <a:pt x="516" y="300"/>
                  </a:lnTo>
                  <a:lnTo>
                    <a:pt x="510" y="306"/>
                  </a:lnTo>
                  <a:close/>
                </a:path>
              </a:pathLst>
            </a:custGeom>
            <a:gradFill rotWithShape="0">
              <a:gsLst>
                <a:gs pos="0">
                  <a:srgbClr val="FFCCCC"/>
                </a:gs>
                <a:gs pos="100000">
                  <a:srgbClr val="990000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2629" y="1746"/>
              <a:ext cx="209" cy="1695"/>
            </a:xfrm>
            <a:prstGeom prst="rect">
              <a:avLst/>
            </a:prstGeom>
            <a:gradFill rotWithShape="0">
              <a:gsLst>
                <a:gs pos="0">
                  <a:srgbClr val="FFCCCC"/>
                </a:gs>
                <a:gs pos="100000">
                  <a:srgbClr val="99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7" name="Freeform 4"/>
            <p:cNvSpPr>
              <a:spLocks noEditPoints="1"/>
            </p:cNvSpPr>
            <p:nvPr/>
          </p:nvSpPr>
          <p:spPr bwMode="auto">
            <a:xfrm>
              <a:off x="2629" y="1746"/>
              <a:ext cx="1502" cy="822"/>
            </a:xfrm>
            <a:custGeom>
              <a:avLst/>
              <a:gdLst>
                <a:gd name="T0" fmla="*/ 2147483647 w 444"/>
                <a:gd name="T1" fmla="*/ 2147483647 h 270"/>
                <a:gd name="T2" fmla="*/ 2147483647 w 444"/>
                <a:gd name="T3" fmla="*/ 2147483647 h 270"/>
                <a:gd name="T4" fmla="*/ 2147483647 w 444"/>
                <a:gd name="T5" fmla="*/ 2147483647 h 270"/>
                <a:gd name="T6" fmla="*/ 571152086 w 444"/>
                <a:gd name="T7" fmla="*/ 2147483647 h 270"/>
                <a:gd name="T8" fmla="*/ 571152086 w 444"/>
                <a:gd name="T9" fmla="*/ 2084327231 h 270"/>
                <a:gd name="T10" fmla="*/ 2147483647 w 444"/>
                <a:gd name="T11" fmla="*/ 1158829832 h 270"/>
                <a:gd name="T12" fmla="*/ 2147483647 w 444"/>
                <a:gd name="T13" fmla="*/ 466041501 h 270"/>
                <a:gd name="T14" fmla="*/ 2147483647 w 444"/>
                <a:gd name="T15" fmla="*/ 0 h 270"/>
                <a:gd name="T16" fmla="*/ 2147483647 w 444"/>
                <a:gd name="T17" fmla="*/ 0 h 270"/>
                <a:gd name="T18" fmla="*/ 2147483647 w 444"/>
                <a:gd name="T19" fmla="*/ 466041501 h 270"/>
                <a:gd name="T20" fmla="*/ 2147483647 w 444"/>
                <a:gd name="T21" fmla="*/ 1158829832 h 270"/>
                <a:gd name="T22" fmla="*/ 2147483647 w 444"/>
                <a:gd name="T23" fmla="*/ 2084327231 h 270"/>
                <a:gd name="T24" fmla="*/ 2147483647 w 444"/>
                <a:gd name="T25" fmla="*/ 2147483647 h 270"/>
                <a:gd name="T26" fmla="*/ 2147483647 w 444"/>
                <a:gd name="T27" fmla="*/ 2147483647 h 270"/>
                <a:gd name="T28" fmla="*/ 2147483647 w 444"/>
                <a:gd name="T29" fmla="*/ 2147483647 h 270"/>
                <a:gd name="T30" fmla="*/ 2147483647 w 444"/>
                <a:gd name="T31" fmla="*/ 2147483647 h 270"/>
                <a:gd name="T32" fmla="*/ 2147483647 w 444"/>
                <a:gd name="T33" fmla="*/ 2147483647 h 270"/>
                <a:gd name="T34" fmla="*/ 2147483647 w 444"/>
                <a:gd name="T35" fmla="*/ 2147483647 h 270"/>
                <a:gd name="T36" fmla="*/ 2147483647 w 444"/>
                <a:gd name="T37" fmla="*/ 2147483647 h 270"/>
                <a:gd name="T38" fmla="*/ 2147483647 w 444"/>
                <a:gd name="T39" fmla="*/ 2147483647 h 270"/>
                <a:gd name="T40" fmla="*/ 2147483647 w 444"/>
                <a:gd name="T41" fmla="*/ 2147483647 h 270"/>
                <a:gd name="T42" fmla="*/ 2147483647 w 444"/>
                <a:gd name="T43" fmla="*/ 2147483647 h 270"/>
                <a:gd name="T44" fmla="*/ 2147483647 w 444"/>
                <a:gd name="T45" fmla="*/ 1973108067 h 270"/>
                <a:gd name="T46" fmla="*/ 2147483647 w 444"/>
                <a:gd name="T47" fmla="*/ 1624869777 h 270"/>
                <a:gd name="T48" fmla="*/ 2147483647 w 444"/>
                <a:gd name="T49" fmla="*/ 1507274983 h 270"/>
                <a:gd name="T50" fmla="*/ 2147483647 w 444"/>
                <a:gd name="T51" fmla="*/ 1624869777 h 270"/>
                <a:gd name="T52" fmla="*/ 2147483647 w 444"/>
                <a:gd name="T53" fmla="*/ 1973108067 h 270"/>
                <a:gd name="T54" fmla="*/ 2147483647 w 444"/>
                <a:gd name="T55" fmla="*/ 2147483647 h 270"/>
                <a:gd name="T56" fmla="*/ 2147483647 w 444"/>
                <a:gd name="T57" fmla="*/ 2147483647 h 270"/>
                <a:gd name="T58" fmla="*/ 2147483647 w 444"/>
                <a:gd name="T59" fmla="*/ 2147483647 h 270"/>
                <a:gd name="T60" fmla="*/ 2147483647 w 444"/>
                <a:gd name="T61" fmla="*/ 2147483647 h 270"/>
                <a:gd name="T62" fmla="*/ 2147483647 w 444"/>
                <a:gd name="T63" fmla="*/ 2147483647 h 270"/>
                <a:gd name="T64" fmla="*/ 2147483647 w 444"/>
                <a:gd name="T65" fmla="*/ 2147483647 h 27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4"/>
                <a:gd name="T100" fmla="*/ 0 h 270"/>
                <a:gd name="T101" fmla="*/ 444 w 444"/>
                <a:gd name="T102" fmla="*/ 270 h 27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4" h="270">
                  <a:moveTo>
                    <a:pt x="222" y="270"/>
                  </a:moveTo>
                  <a:lnTo>
                    <a:pt x="174" y="264"/>
                  </a:lnTo>
                  <a:lnTo>
                    <a:pt x="138" y="258"/>
                  </a:lnTo>
                  <a:lnTo>
                    <a:pt x="96" y="246"/>
                  </a:lnTo>
                  <a:lnTo>
                    <a:pt x="66" y="228"/>
                  </a:lnTo>
                  <a:lnTo>
                    <a:pt x="36" y="210"/>
                  </a:lnTo>
                  <a:lnTo>
                    <a:pt x="18" y="186"/>
                  </a:lnTo>
                  <a:lnTo>
                    <a:pt x="6" y="162"/>
                  </a:lnTo>
                  <a:lnTo>
                    <a:pt x="0" y="132"/>
                  </a:lnTo>
                  <a:lnTo>
                    <a:pt x="6" y="108"/>
                  </a:lnTo>
                  <a:lnTo>
                    <a:pt x="18" y="84"/>
                  </a:lnTo>
                  <a:lnTo>
                    <a:pt x="36" y="60"/>
                  </a:lnTo>
                  <a:lnTo>
                    <a:pt x="66" y="42"/>
                  </a:lnTo>
                  <a:lnTo>
                    <a:pt x="96" y="24"/>
                  </a:lnTo>
                  <a:lnTo>
                    <a:pt x="138" y="12"/>
                  </a:lnTo>
                  <a:lnTo>
                    <a:pt x="174" y="0"/>
                  </a:lnTo>
                  <a:lnTo>
                    <a:pt x="222" y="0"/>
                  </a:lnTo>
                  <a:lnTo>
                    <a:pt x="264" y="0"/>
                  </a:lnTo>
                  <a:lnTo>
                    <a:pt x="306" y="12"/>
                  </a:lnTo>
                  <a:lnTo>
                    <a:pt x="342" y="24"/>
                  </a:lnTo>
                  <a:lnTo>
                    <a:pt x="378" y="42"/>
                  </a:lnTo>
                  <a:lnTo>
                    <a:pt x="402" y="60"/>
                  </a:lnTo>
                  <a:lnTo>
                    <a:pt x="426" y="84"/>
                  </a:lnTo>
                  <a:lnTo>
                    <a:pt x="438" y="108"/>
                  </a:lnTo>
                  <a:lnTo>
                    <a:pt x="444" y="132"/>
                  </a:lnTo>
                  <a:lnTo>
                    <a:pt x="438" y="162"/>
                  </a:lnTo>
                  <a:lnTo>
                    <a:pt x="426" y="186"/>
                  </a:lnTo>
                  <a:lnTo>
                    <a:pt x="402" y="210"/>
                  </a:lnTo>
                  <a:lnTo>
                    <a:pt x="378" y="228"/>
                  </a:lnTo>
                  <a:lnTo>
                    <a:pt x="342" y="246"/>
                  </a:lnTo>
                  <a:lnTo>
                    <a:pt x="306" y="258"/>
                  </a:lnTo>
                  <a:lnTo>
                    <a:pt x="264" y="264"/>
                  </a:lnTo>
                  <a:lnTo>
                    <a:pt x="222" y="270"/>
                  </a:lnTo>
                  <a:close/>
                  <a:moveTo>
                    <a:pt x="252" y="240"/>
                  </a:moveTo>
                  <a:lnTo>
                    <a:pt x="222" y="234"/>
                  </a:lnTo>
                  <a:lnTo>
                    <a:pt x="186" y="234"/>
                  </a:lnTo>
                  <a:lnTo>
                    <a:pt x="162" y="222"/>
                  </a:lnTo>
                  <a:lnTo>
                    <a:pt x="138" y="216"/>
                  </a:lnTo>
                  <a:lnTo>
                    <a:pt x="114" y="204"/>
                  </a:lnTo>
                  <a:lnTo>
                    <a:pt x="102" y="192"/>
                  </a:lnTo>
                  <a:lnTo>
                    <a:pt x="90" y="174"/>
                  </a:lnTo>
                  <a:lnTo>
                    <a:pt x="90" y="156"/>
                  </a:lnTo>
                  <a:lnTo>
                    <a:pt x="90" y="144"/>
                  </a:lnTo>
                  <a:lnTo>
                    <a:pt x="102" y="126"/>
                  </a:lnTo>
                  <a:lnTo>
                    <a:pt x="114" y="114"/>
                  </a:lnTo>
                  <a:lnTo>
                    <a:pt x="138" y="102"/>
                  </a:lnTo>
                  <a:lnTo>
                    <a:pt x="162" y="90"/>
                  </a:lnTo>
                  <a:lnTo>
                    <a:pt x="186" y="84"/>
                  </a:lnTo>
                  <a:lnTo>
                    <a:pt x="222" y="78"/>
                  </a:lnTo>
                  <a:lnTo>
                    <a:pt x="252" y="78"/>
                  </a:lnTo>
                  <a:lnTo>
                    <a:pt x="288" y="78"/>
                  </a:lnTo>
                  <a:lnTo>
                    <a:pt x="318" y="84"/>
                  </a:lnTo>
                  <a:lnTo>
                    <a:pt x="342" y="90"/>
                  </a:lnTo>
                  <a:lnTo>
                    <a:pt x="372" y="102"/>
                  </a:lnTo>
                  <a:lnTo>
                    <a:pt x="390" y="114"/>
                  </a:lnTo>
                  <a:lnTo>
                    <a:pt x="402" y="126"/>
                  </a:lnTo>
                  <a:lnTo>
                    <a:pt x="414" y="144"/>
                  </a:lnTo>
                  <a:lnTo>
                    <a:pt x="420" y="156"/>
                  </a:lnTo>
                  <a:lnTo>
                    <a:pt x="414" y="174"/>
                  </a:lnTo>
                  <a:lnTo>
                    <a:pt x="402" y="192"/>
                  </a:lnTo>
                  <a:lnTo>
                    <a:pt x="390" y="204"/>
                  </a:lnTo>
                  <a:lnTo>
                    <a:pt x="372" y="216"/>
                  </a:lnTo>
                  <a:lnTo>
                    <a:pt x="342" y="222"/>
                  </a:lnTo>
                  <a:lnTo>
                    <a:pt x="318" y="234"/>
                  </a:lnTo>
                  <a:lnTo>
                    <a:pt x="288" y="234"/>
                  </a:lnTo>
                  <a:lnTo>
                    <a:pt x="252" y="240"/>
                  </a:lnTo>
                  <a:close/>
                </a:path>
              </a:pathLst>
            </a:custGeom>
            <a:gradFill rotWithShape="0">
              <a:gsLst>
                <a:gs pos="0">
                  <a:srgbClr val="FFCCCC"/>
                </a:gs>
                <a:gs pos="100000">
                  <a:srgbClr val="990000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3255" y="2106"/>
              <a:ext cx="417" cy="411"/>
            </a:xfrm>
            <a:custGeom>
              <a:avLst/>
              <a:gdLst>
                <a:gd name="T0" fmla="*/ 2147483647 w 102"/>
                <a:gd name="T1" fmla="*/ 2147483647 h 126"/>
                <a:gd name="T2" fmla="*/ 2147483647 w 102"/>
                <a:gd name="T3" fmla="*/ 2147483647 h 126"/>
                <a:gd name="T4" fmla="*/ 2147483647 w 102"/>
                <a:gd name="T5" fmla="*/ 2147483647 h 126"/>
                <a:gd name="T6" fmla="*/ 2147483647 w 102"/>
                <a:gd name="T7" fmla="*/ 2147483647 h 126"/>
                <a:gd name="T8" fmla="*/ 2147483647 w 102"/>
                <a:gd name="T9" fmla="*/ 2147483647 h 126"/>
                <a:gd name="T10" fmla="*/ 2147483647 w 102"/>
                <a:gd name="T11" fmla="*/ 2147483647 h 126"/>
                <a:gd name="T12" fmla="*/ 2147483647 w 102"/>
                <a:gd name="T13" fmla="*/ 2147483647 h 126"/>
                <a:gd name="T14" fmla="*/ 2147483647 w 102"/>
                <a:gd name="T15" fmla="*/ 2147483647 h 126"/>
                <a:gd name="T16" fmla="*/ 0 w 102"/>
                <a:gd name="T17" fmla="*/ 2147483647 h 126"/>
                <a:gd name="T18" fmla="*/ 2147483647 w 102"/>
                <a:gd name="T19" fmla="*/ 1996159472 h 126"/>
                <a:gd name="T20" fmla="*/ 2147483647 w 102"/>
                <a:gd name="T21" fmla="*/ 1489011802 h 126"/>
                <a:gd name="T22" fmla="*/ 2147483647 w 102"/>
                <a:gd name="T23" fmla="*/ 998086902 h 126"/>
                <a:gd name="T24" fmla="*/ 2147483647 w 102"/>
                <a:gd name="T25" fmla="*/ 746499479 h 126"/>
                <a:gd name="T26" fmla="*/ 2147483647 w 102"/>
                <a:gd name="T27" fmla="*/ 251587465 h 126"/>
                <a:gd name="T28" fmla="*/ 2147483647 w 102"/>
                <a:gd name="T29" fmla="*/ 0 h 126"/>
                <a:gd name="T30" fmla="*/ 2147483647 w 102"/>
                <a:gd name="T31" fmla="*/ 0 h 126"/>
                <a:gd name="T32" fmla="*/ 2147483647 w 102"/>
                <a:gd name="T33" fmla="*/ 0 h 126"/>
                <a:gd name="T34" fmla="*/ 2147483647 w 102"/>
                <a:gd name="T35" fmla="*/ 0 h 126"/>
                <a:gd name="T36" fmla="*/ 2147483647 w 102"/>
                <a:gd name="T37" fmla="*/ 0 h 126"/>
                <a:gd name="T38" fmla="*/ 2147483647 w 102"/>
                <a:gd name="T39" fmla="*/ 251587465 h 126"/>
                <a:gd name="T40" fmla="*/ 2147483647 w 102"/>
                <a:gd name="T41" fmla="*/ 746499479 h 126"/>
                <a:gd name="T42" fmla="*/ 2147483647 w 102"/>
                <a:gd name="T43" fmla="*/ 998086902 h 126"/>
                <a:gd name="T44" fmla="*/ 2147483647 w 102"/>
                <a:gd name="T45" fmla="*/ 1489011802 h 126"/>
                <a:gd name="T46" fmla="*/ 2147483647 w 102"/>
                <a:gd name="T47" fmla="*/ 1996159472 h 126"/>
                <a:gd name="T48" fmla="*/ 2147483647 w 102"/>
                <a:gd name="T49" fmla="*/ 2147483647 h 126"/>
                <a:gd name="T50" fmla="*/ 2147483647 w 102"/>
                <a:gd name="T51" fmla="*/ 2147483647 h 126"/>
                <a:gd name="T52" fmla="*/ 2147483647 w 102"/>
                <a:gd name="T53" fmla="*/ 2147483647 h 126"/>
                <a:gd name="T54" fmla="*/ 2147483647 w 102"/>
                <a:gd name="T55" fmla="*/ 2147483647 h 126"/>
                <a:gd name="T56" fmla="*/ 2147483647 w 102"/>
                <a:gd name="T57" fmla="*/ 2147483647 h 126"/>
                <a:gd name="T58" fmla="*/ 2147483647 w 102"/>
                <a:gd name="T59" fmla="*/ 2147483647 h 126"/>
                <a:gd name="T60" fmla="*/ 2147483647 w 102"/>
                <a:gd name="T61" fmla="*/ 2147483647 h 126"/>
                <a:gd name="T62" fmla="*/ 2147483647 w 102"/>
                <a:gd name="T63" fmla="*/ 2147483647 h 126"/>
                <a:gd name="T64" fmla="*/ 2147483647 w 102"/>
                <a:gd name="T65" fmla="*/ 2147483647 h 12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2"/>
                <a:gd name="T100" fmla="*/ 0 h 126"/>
                <a:gd name="T101" fmla="*/ 102 w 102"/>
                <a:gd name="T102" fmla="*/ 126 h 12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2" h="126">
                  <a:moveTo>
                    <a:pt x="48" y="126"/>
                  </a:moveTo>
                  <a:lnTo>
                    <a:pt x="42" y="126"/>
                  </a:lnTo>
                  <a:lnTo>
                    <a:pt x="30" y="120"/>
                  </a:lnTo>
                  <a:lnTo>
                    <a:pt x="24" y="114"/>
                  </a:lnTo>
                  <a:lnTo>
                    <a:pt x="18" y="108"/>
                  </a:lnTo>
                  <a:lnTo>
                    <a:pt x="12" y="96"/>
                  </a:lnTo>
                  <a:lnTo>
                    <a:pt x="6" y="84"/>
                  </a:lnTo>
                  <a:lnTo>
                    <a:pt x="6" y="72"/>
                  </a:lnTo>
                  <a:lnTo>
                    <a:pt x="0" y="60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12" y="24"/>
                  </a:lnTo>
                  <a:lnTo>
                    <a:pt x="18" y="18"/>
                  </a:lnTo>
                  <a:lnTo>
                    <a:pt x="24" y="6"/>
                  </a:lnTo>
                  <a:lnTo>
                    <a:pt x="30" y="0"/>
                  </a:lnTo>
                  <a:lnTo>
                    <a:pt x="42" y="0"/>
                  </a:lnTo>
                  <a:lnTo>
                    <a:pt x="48" y="0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8" y="6"/>
                  </a:lnTo>
                  <a:lnTo>
                    <a:pt x="84" y="18"/>
                  </a:lnTo>
                  <a:lnTo>
                    <a:pt x="90" y="24"/>
                  </a:lnTo>
                  <a:lnTo>
                    <a:pt x="96" y="36"/>
                  </a:lnTo>
                  <a:lnTo>
                    <a:pt x="96" y="48"/>
                  </a:lnTo>
                  <a:lnTo>
                    <a:pt x="102" y="60"/>
                  </a:lnTo>
                  <a:lnTo>
                    <a:pt x="96" y="72"/>
                  </a:lnTo>
                  <a:lnTo>
                    <a:pt x="96" y="84"/>
                  </a:lnTo>
                  <a:lnTo>
                    <a:pt x="90" y="96"/>
                  </a:lnTo>
                  <a:lnTo>
                    <a:pt x="84" y="108"/>
                  </a:lnTo>
                  <a:lnTo>
                    <a:pt x="78" y="114"/>
                  </a:lnTo>
                  <a:lnTo>
                    <a:pt x="72" y="120"/>
                  </a:lnTo>
                  <a:lnTo>
                    <a:pt x="60" y="126"/>
                  </a:lnTo>
                  <a:lnTo>
                    <a:pt x="48" y="126"/>
                  </a:lnTo>
                  <a:close/>
                </a:path>
              </a:pathLst>
            </a:custGeom>
            <a:gradFill rotWithShape="0">
              <a:gsLst>
                <a:gs pos="0">
                  <a:srgbClr val="FFCCCC"/>
                </a:gs>
                <a:gs pos="100000">
                  <a:srgbClr val="990000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9" name="Freeform 6"/>
            <p:cNvSpPr>
              <a:spLocks noEditPoints="1"/>
            </p:cNvSpPr>
            <p:nvPr/>
          </p:nvSpPr>
          <p:spPr bwMode="auto">
            <a:xfrm>
              <a:off x="2003" y="1746"/>
              <a:ext cx="626" cy="668"/>
            </a:xfrm>
            <a:custGeom>
              <a:avLst/>
              <a:gdLst>
                <a:gd name="T0" fmla="*/ 2147483647 w 180"/>
                <a:gd name="T1" fmla="*/ 2147483647 h 216"/>
                <a:gd name="T2" fmla="*/ 2147483647 w 180"/>
                <a:gd name="T3" fmla="*/ 2147483647 h 216"/>
                <a:gd name="T4" fmla="*/ 2147483647 w 180"/>
                <a:gd name="T5" fmla="*/ 2147483647 h 216"/>
                <a:gd name="T6" fmla="*/ 2147483647 w 180"/>
                <a:gd name="T7" fmla="*/ 2147483647 h 216"/>
                <a:gd name="T8" fmla="*/ 2147483647 w 180"/>
                <a:gd name="T9" fmla="*/ 2147483647 h 216"/>
                <a:gd name="T10" fmla="*/ 2147483647 w 180"/>
                <a:gd name="T11" fmla="*/ 2147483647 h 216"/>
                <a:gd name="T12" fmla="*/ 2147483647 w 180"/>
                <a:gd name="T13" fmla="*/ 2147483647 h 216"/>
                <a:gd name="T14" fmla="*/ 2147483647 w 180"/>
                <a:gd name="T15" fmla="*/ 2147483647 h 216"/>
                <a:gd name="T16" fmla="*/ 2147483647 w 180"/>
                <a:gd name="T17" fmla="*/ 2147483647 h 216"/>
                <a:gd name="T18" fmla="*/ 2147483647 w 180"/>
                <a:gd name="T19" fmla="*/ 2147483647 h 216"/>
                <a:gd name="T20" fmla="*/ 2147483647 w 180"/>
                <a:gd name="T21" fmla="*/ 2116901671 h 216"/>
                <a:gd name="T22" fmla="*/ 2147483647 w 180"/>
                <a:gd name="T23" fmla="*/ 1558254780 h 216"/>
                <a:gd name="T24" fmla="*/ 2147483647 w 180"/>
                <a:gd name="T25" fmla="*/ 1133642890 h 216"/>
                <a:gd name="T26" fmla="*/ 2147483647 w 180"/>
                <a:gd name="T27" fmla="*/ 704463402 h 216"/>
                <a:gd name="T28" fmla="*/ 2147483647 w 180"/>
                <a:gd name="T29" fmla="*/ 422377383 h 216"/>
                <a:gd name="T30" fmla="*/ 2147483647 w 180"/>
                <a:gd name="T31" fmla="*/ 143330274 h 216"/>
                <a:gd name="T32" fmla="*/ 2147483647 w 180"/>
                <a:gd name="T33" fmla="*/ 0 h 216"/>
                <a:gd name="T34" fmla="*/ 2147483647 w 180"/>
                <a:gd name="T35" fmla="*/ 0 h 216"/>
                <a:gd name="T36" fmla="*/ 2147483647 w 180"/>
                <a:gd name="T37" fmla="*/ 0 h 216"/>
                <a:gd name="T38" fmla="*/ 2147483647 w 180"/>
                <a:gd name="T39" fmla="*/ 143330274 h 216"/>
                <a:gd name="T40" fmla="*/ 2147483647 w 180"/>
                <a:gd name="T41" fmla="*/ 422377383 h 216"/>
                <a:gd name="T42" fmla="*/ 2147483647 w 180"/>
                <a:gd name="T43" fmla="*/ 704463402 h 216"/>
                <a:gd name="T44" fmla="*/ 1528903511 w 180"/>
                <a:gd name="T45" fmla="*/ 1133642890 h 216"/>
                <a:gd name="T46" fmla="*/ 780419858 w 180"/>
                <a:gd name="T47" fmla="*/ 1558254780 h 216"/>
                <a:gd name="T48" fmla="*/ 0 w 180"/>
                <a:gd name="T49" fmla="*/ 1980632250 h 216"/>
                <a:gd name="T50" fmla="*/ 0 w 180"/>
                <a:gd name="T51" fmla="*/ 2147483647 h 216"/>
                <a:gd name="T52" fmla="*/ 0 w 180"/>
                <a:gd name="T53" fmla="*/ 2147483647 h 216"/>
                <a:gd name="T54" fmla="*/ 780419858 w 180"/>
                <a:gd name="T55" fmla="*/ 2147483647 h 216"/>
                <a:gd name="T56" fmla="*/ 1528903511 w 180"/>
                <a:gd name="T57" fmla="*/ 2147483647 h 216"/>
                <a:gd name="T58" fmla="*/ 2147483647 w 180"/>
                <a:gd name="T59" fmla="*/ 2147483647 h 216"/>
                <a:gd name="T60" fmla="*/ 2147483647 w 180"/>
                <a:gd name="T61" fmla="*/ 2147483647 h 216"/>
                <a:gd name="T62" fmla="*/ 2147483647 w 180"/>
                <a:gd name="T63" fmla="*/ 2147483647 h 216"/>
                <a:gd name="T64" fmla="*/ 2147483647 w 180"/>
                <a:gd name="T65" fmla="*/ 2147483647 h 216"/>
                <a:gd name="T66" fmla="*/ 2147483647 w 180"/>
                <a:gd name="T67" fmla="*/ 2147483647 h 216"/>
                <a:gd name="T68" fmla="*/ 2147483647 w 180"/>
                <a:gd name="T69" fmla="*/ 2147483647 h 216"/>
                <a:gd name="T70" fmla="*/ 2147483647 w 180"/>
                <a:gd name="T71" fmla="*/ 2147483647 h 216"/>
                <a:gd name="T72" fmla="*/ 2147483647 w 180"/>
                <a:gd name="T73" fmla="*/ 2147483647 h 216"/>
                <a:gd name="T74" fmla="*/ 2147483647 w 180"/>
                <a:gd name="T75" fmla="*/ 2147483647 h 216"/>
                <a:gd name="T76" fmla="*/ 2147483647 w 180"/>
                <a:gd name="T77" fmla="*/ 2147483647 h 216"/>
                <a:gd name="T78" fmla="*/ 2147483647 w 180"/>
                <a:gd name="T79" fmla="*/ 2147483647 h 216"/>
                <a:gd name="T80" fmla="*/ 2147483647 w 180"/>
                <a:gd name="T81" fmla="*/ 2147483647 h 216"/>
                <a:gd name="T82" fmla="*/ 2147483647 w 180"/>
                <a:gd name="T83" fmla="*/ 2147483647 h 216"/>
                <a:gd name="T84" fmla="*/ 2147483647 w 180"/>
                <a:gd name="T85" fmla="*/ 2147483647 h 216"/>
                <a:gd name="T86" fmla="*/ 2147483647 w 180"/>
                <a:gd name="T87" fmla="*/ 2116901671 h 216"/>
                <a:gd name="T88" fmla="*/ 2147483647 w 180"/>
                <a:gd name="T89" fmla="*/ 1558254780 h 216"/>
                <a:gd name="T90" fmla="*/ 2147483647 w 180"/>
                <a:gd name="T91" fmla="*/ 1133642890 h 216"/>
                <a:gd name="T92" fmla="*/ 2147483647 w 180"/>
                <a:gd name="T93" fmla="*/ 846989360 h 216"/>
                <a:gd name="T94" fmla="*/ 2147483647 w 180"/>
                <a:gd name="T95" fmla="*/ 704463402 h 216"/>
                <a:gd name="T96" fmla="*/ 2147483647 w 180"/>
                <a:gd name="T97" fmla="*/ 846989360 h 216"/>
                <a:gd name="T98" fmla="*/ 2147483647 w 180"/>
                <a:gd name="T99" fmla="*/ 1133642890 h 216"/>
                <a:gd name="T100" fmla="*/ 2147483647 w 180"/>
                <a:gd name="T101" fmla="*/ 1558254780 h 216"/>
                <a:gd name="T102" fmla="*/ 2147483647 w 180"/>
                <a:gd name="T103" fmla="*/ 2116901671 h 216"/>
                <a:gd name="T104" fmla="*/ 2147483647 w 180"/>
                <a:gd name="T105" fmla="*/ 2116901671 h 21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80"/>
                <a:gd name="T160" fmla="*/ 0 h 216"/>
                <a:gd name="T161" fmla="*/ 180 w 180"/>
                <a:gd name="T162" fmla="*/ 216 h 21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80" h="216">
                  <a:moveTo>
                    <a:pt x="144" y="138"/>
                  </a:moveTo>
                  <a:lnTo>
                    <a:pt x="138" y="150"/>
                  </a:lnTo>
                  <a:lnTo>
                    <a:pt x="132" y="168"/>
                  </a:lnTo>
                  <a:lnTo>
                    <a:pt x="114" y="174"/>
                  </a:lnTo>
                  <a:lnTo>
                    <a:pt x="90" y="180"/>
                  </a:lnTo>
                  <a:lnTo>
                    <a:pt x="66" y="174"/>
                  </a:lnTo>
                  <a:lnTo>
                    <a:pt x="48" y="162"/>
                  </a:lnTo>
                  <a:lnTo>
                    <a:pt x="42" y="144"/>
                  </a:lnTo>
                  <a:lnTo>
                    <a:pt x="36" y="114"/>
                  </a:lnTo>
                  <a:lnTo>
                    <a:pt x="180" y="114"/>
                  </a:lnTo>
                  <a:lnTo>
                    <a:pt x="180" y="90"/>
                  </a:lnTo>
                  <a:lnTo>
                    <a:pt x="174" y="66"/>
                  </a:lnTo>
                  <a:lnTo>
                    <a:pt x="168" y="48"/>
                  </a:lnTo>
                  <a:lnTo>
                    <a:pt x="156" y="30"/>
                  </a:lnTo>
                  <a:lnTo>
                    <a:pt x="144" y="18"/>
                  </a:lnTo>
                  <a:lnTo>
                    <a:pt x="132" y="6"/>
                  </a:lnTo>
                  <a:lnTo>
                    <a:pt x="114" y="0"/>
                  </a:lnTo>
                  <a:lnTo>
                    <a:pt x="96" y="0"/>
                  </a:lnTo>
                  <a:lnTo>
                    <a:pt x="72" y="0"/>
                  </a:lnTo>
                  <a:lnTo>
                    <a:pt x="54" y="6"/>
                  </a:lnTo>
                  <a:lnTo>
                    <a:pt x="36" y="18"/>
                  </a:lnTo>
                  <a:lnTo>
                    <a:pt x="24" y="30"/>
                  </a:lnTo>
                  <a:lnTo>
                    <a:pt x="12" y="48"/>
                  </a:lnTo>
                  <a:lnTo>
                    <a:pt x="6" y="66"/>
                  </a:lnTo>
                  <a:lnTo>
                    <a:pt x="0" y="84"/>
                  </a:lnTo>
                  <a:lnTo>
                    <a:pt x="0" y="108"/>
                  </a:lnTo>
                  <a:lnTo>
                    <a:pt x="0" y="132"/>
                  </a:lnTo>
                  <a:lnTo>
                    <a:pt x="6" y="150"/>
                  </a:lnTo>
                  <a:lnTo>
                    <a:pt x="12" y="168"/>
                  </a:lnTo>
                  <a:lnTo>
                    <a:pt x="24" y="186"/>
                  </a:lnTo>
                  <a:lnTo>
                    <a:pt x="36" y="198"/>
                  </a:lnTo>
                  <a:lnTo>
                    <a:pt x="48" y="210"/>
                  </a:lnTo>
                  <a:lnTo>
                    <a:pt x="66" y="216"/>
                  </a:lnTo>
                  <a:lnTo>
                    <a:pt x="90" y="216"/>
                  </a:lnTo>
                  <a:lnTo>
                    <a:pt x="108" y="216"/>
                  </a:lnTo>
                  <a:lnTo>
                    <a:pt x="126" y="210"/>
                  </a:lnTo>
                  <a:lnTo>
                    <a:pt x="132" y="204"/>
                  </a:lnTo>
                  <a:lnTo>
                    <a:pt x="144" y="198"/>
                  </a:lnTo>
                  <a:lnTo>
                    <a:pt x="162" y="180"/>
                  </a:lnTo>
                  <a:lnTo>
                    <a:pt x="174" y="168"/>
                  </a:lnTo>
                  <a:lnTo>
                    <a:pt x="180" y="150"/>
                  </a:lnTo>
                  <a:lnTo>
                    <a:pt x="180" y="138"/>
                  </a:lnTo>
                  <a:lnTo>
                    <a:pt x="144" y="138"/>
                  </a:lnTo>
                  <a:close/>
                  <a:moveTo>
                    <a:pt x="36" y="90"/>
                  </a:moveTo>
                  <a:lnTo>
                    <a:pt x="42" y="66"/>
                  </a:lnTo>
                  <a:lnTo>
                    <a:pt x="54" y="48"/>
                  </a:lnTo>
                  <a:lnTo>
                    <a:pt x="66" y="36"/>
                  </a:lnTo>
                  <a:lnTo>
                    <a:pt x="90" y="30"/>
                  </a:lnTo>
                  <a:lnTo>
                    <a:pt x="114" y="36"/>
                  </a:lnTo>
                  <a:lnTo>
                    <a:pt x="132" y="48"/>
                  </a:lnTo>
                  <a:lnTo>
                    <a:pt x="144" y="66"/>
                  </a:lnTo>
                  <a:lnTo>
                    <a:pt x="144" y="90"/>
                  </a:lnTo>
                  <a:lnTo>
                    <a:pt x="36" y="90"/>
                  </a:lnTo>
                  <a:close/>
                </a:path>
              </a:pathLst>
            </a:custGeom>
            <a:gradFill rotWithShape="0">
              <a:gsLst>
                <a:gs pos="0">
                  <a:srgbClr val="FFCCCC"/>
                </a:gs>
                <a:gs pos="100000">
                  <a:srgbClr val="990000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3881" y="1746"/>
              <a:ext cx="376" cy="616"/>
            </a:xfrm>
            <a:custGeom>
              <a:avLst/>
              <a:gdLst>
                <a:gd name="T0" fmla="*/ 2147483647 w 102"/>
                <a:gd name="T1" fmla="*/ 1161656781 h 210"/>
                <a:gd name="T2" fmla="*/ 2147483647 w 102"/>
                <a:gd name="T3" fmla="*/ 853008904 h 210"/>
                <a:gd name="T4" fmla="*/ 2147483647 w 102"/>
                <a:gd name="T5" fmla="*/ 694877234 h 210"/>
                <a:gd name="T6" fmla="*/ 2147483647 w 102"/>
                <a:gd name="T7" fmla="*/ 542576141 h 210"/>
                <a:gd name="T8" fmla="*/ 2147483647 w 102"/>
                <a:gd name="T9" fmla="*/ 463101948 h 210"/>
                <a:gd name="T10" fmla="*/ 2147483647 w 102"/>
                <a:gd name="T11" fmla="*/ 463101948 h 210"/>
                <a:gd name="T12" fmla="*/ 2147483647 w 102"/>
                <a:gd name="T13" fmla="*/ 0 h 210"/>
                <a:gd name="T14" fmla="*/ 2147483647 w 102"/>
                <a:gd name="T15" fmla="*/ 0 h 210"/>
                <a:gd name="T16" fmla="*/ 2147483647 w 102"/>
                <a:gd name="T17" fmla="*/ 0 h 210"/>
                <a:gd name="T18" fmla="*/ 2147483647 w 102"/>
                <a:gd name="T19" fmla="*/ 78240911 h 210"/>
                <a:gd name="T20" fmla="*/ 2147483647 w 102"/>
                <a:gd name="T21" fmla="*/ 152667196 h 210"/>
                <a:gd name="T22" fmla="*/ 2147483647 w 102"/>
                <a:gd name="T23" fmla="*/ 310432757 h 210"/>
                <a:gd name="T24" fmla="*/ 2147483647 w 102"/>
                <a:gd name="T25" fmla="*/ 542576141 h 210"/>
                <a:gd name="T26" fmla="*/ 2147483647 w 102"/>
                <a:gd name="T27" fmla="*/ 78240911 h 210"/>
                <a:gd name="T28" fmla="*/ 0 w 102"/>
                <a:gd name="T29" fmla="*/ 78240911 h 210"/>
                <a:gd name="T30" fmla="*/ 0 w 102"/>
                <a:gd name="T31" fmla="*/ 2147483647 h 210"/>
                <a:gd name="T32" fmla="*/ 2147483647 w 102"/>
                <a:gd name="T33" fmla="*/ 2147483647 h 210"/>
                <a:gd name="T34" fmla="*/ 2147483647 w 102"/>
                <a:gd name="T35" fmla="*/ 1161656781 h 21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2"/>
                <a:gd name="T55" fmla="*/ 0 h 210"/>
                <a:gd name="T56" fmla="*/ 102 w 102"/>
                <a:gd name="T57" fmla="*/ 210 h 21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2" h="210">
                  <a:moveTo>
                    <a:pt x="36" y="90"/>
                  </a:moveTo>
                  <a:lnTo>
                    <a:pt x="42" y="66"/>
                  </a:lnTo>
                  <a:lnTo>
                    <a:pt x="48" y="54"/>
                  </a:lnTo>
                  <a:lnTo>
                    <a:pt x="66" y="42"/>
                  </a:lnTo>
                  <a:lnTo>
                    <a:pt x="84" y="36"/>
                  </a:lnTo>
                  <a:lnTo>
                    <a:pt x="102" y="36"/>
                  </a:lnTo>
                  <a:lnTo>
                    <a:pt x="102" y="0"/>
                  </a:lnTo>
                  <a:lnTo>
                    <a:pt x="96" y="0"/>
                  </a:lnTo>
                  <a:lnTo>
                    <a:pt x="90" y="0"/>
                  </a:lnTo>
                  <a:lnTo>
                    <a:pt x="72" y="6"/>
                  </a:lnTo>
                  <a:lnTo>
                    <a:pt x="60" y="12"/>
                  </a:lnTo>
                  <a:lnTo>
                    <a:pt x="48" y="24"/>
                  </a:lnTo>
                  <a:lnTo>
                    <a:pt x="36" y="42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210"/>
                  </a:lnTo>
                  <a:lnTo>
                    <a:pt x="36" y="210"/>
                  </a:lnTo>
                  <a:lnTo>
                    <a:pt x="36" y="90"/>
                  </a:lnTo>
                  <a:close/>
                </a:path>
              </a:pathLst>
            </a:custGeom>
            <a:gradFill rotWithShape="0">
              <a:gsLst>
                <a:gs pos="0">
                  <a:srgbClr val="FFCCCC"/>
                </a:gs>
                <a:gs pos="100000">
                  <a:srgbClr val="990000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1" name="Freeform 8"/>
            <p:cNvSpPr>
              <a:spLocks noEditPoints="1"/>
            </p:cNvSpPr>
            <p:nvPr/>
          </p:nvSpPr>
          <p:spPr bwMode="auto">
            <a:xfrm>
              <a:off x="4256" y="1746"/>
              <a:ext cx="668" cy="668"/>
            </a:xfrm>
            <a:custGeom>
              <a:avLst/>
              <a:gdLst>
                <a:gd name="T0" fmla="*/ 2147483647 w 192"/>
                <a:gd name="T1" fmla="*/ 1270171086 h 216"/>
                <a:gd name="T2" fmla="*/ 2147483647 w 192"/>
                <a:gd name="T3" fmla="*/ 846989360 h 216"/>
                <a:gd name="T4" fmla="*/ 2147483647 w 192"/>
                <a:gd name="T5" fmla="*/ 704463402 h 216"/>
                <a:gd name="T6" fmla="*/ 2147483647 w 192"/>
                <a:gd name="T7" fmla="*/ 1133642890 h 216"/>
                <a:gd name="T8" fmla="*/ 2147483647 w 192"/>
                <a:gd name="T9" fmla="*/ 1694775106 h 216"/>
                <a:gd name="T10" fmla="*/ 2147483647 w 192"/>
                <a:gd name="T11" fmla="*/ 1980632250 h 216"/>
                <a:gd name="T12" fmla="*/ 2147483647 w 192"/>
                <a:gd name="T13" fmla="*/ 2116901671 h 216"/>
                <a:gd name="T14" fmla="*/ 2147483647 w 192"/>
                <a:gd name="T15" fmla="*/ 2147483647 h 216"/>
                <a:gd name="T16" fmla="*/ 1549343060 w 192"/>
                <a:gd name="T17" fmla="*/ 2147483647 h 216"/>
                <a:gd name="T18" fmla="*/ 0 w 192"/>
                <a:gd name="T19" fmla="*/ 2147483647 h 216"/>
                <a:gd name="T20" fmla="*/ 2147483647 w 192"/>
                <a:gd name="T21" fmla="*/ 2147483647 h 216"/>
                <a:gd name="T22" fmla="*/ 2147483647 w 192"/>
                <a:gd name="T23" fmla="*/ 2147483647 h 216"/>
                <a:gd name="T24" fmla="*/ 2147483647 w 192"/>
                <a:gd name="T25" fmla="*/ 2147483647 h 216"/>
                <a:gd name="T26" fmla="*/ 2147483647 w 192"/>
                <a:gd name="T27" fmla="*/ 2147483647 h 216"/>
                <a:gd name="T28" fmla="*/ 2147483647 w 192"/>
                <a:gd name="T29" fmla="*/ 2147483647 h 216"/>
                <a:gd name="T30" fmla="*/ 2147483647 w 192"/>
                <a:gd name="T31" fmla="*/ 2147483647 h 216"/>
                <a:gd name="T32" fmla="*/ 2147483647 w 192"/>
                <a:gd name="T33" fmla="*/ 2147483647 h 216"/>
                <a:gd name="T34" fmla="*/ 2147483647 w 192"/>
                <a:gd name="T35" fmla="*/ 2147483647 h 216"/>
                <a:gd name="T36" fmla="*/ 2147483647 w 192"/>
                <a:gd name="T37" fmla="*/ 2147483647 h 216"/>
                <a:gd name="T38" fmla="*/ 2147483647 w 192"/>
                <a:gd name="T39" fmla="*/ 2147483647 h 216"/>
                <a:gd name="T40" fmla="*/ 2147483647 w 192"/>
                <a:gd name="T41" fmla="*/ 2147483647 h 216"/>
                <a:gd name="T42" fmla="*/ 2147483647 w 192"/>
                <a:gd name="T43" fmla="*/ 990320456 h 216"/>
                <a:gd name="T44" fmla="*/ 2147483647 w 192"/>
                <a:gd name="T45" fmla="*/ 422377383 h 216"/>
                <a:gd name="T46" fmla="*/ 2147483647 w 192"/>
                <a:gd name="T47" fmla="*/ 0 h 216"/>
                <a:gd name="T48" fmla="*/ 2147483647 w 192"/>
                <a:gd name="T49" fmla="*/ 143330274 h 216"/>
                <a:gd name="T50" fmla="*/ 2147483647 w 192"/>
                <a:gd name="T51" fmla="*/ 567934283 h 216"/>
                <a:gd name="T52" fmla="*/ 1549343060 w 192"/>
                <a:gd name="T53" fmla="*/ 1133642890 h 216"/>
                <a:gd name="T54" fmla="*/ 2147483647 w 192"/>
                <a:gd name="T55" fmla="*/ 1558254780 h 216"/>
                <a:gd name="T56" fmla="*/ 2147483647 w 192"/>
                <a:gd name="T57" fmla="*/ 2147483647 h 216"/>
                <a:gd name="T58" fmla="*/ 2147483647 w 192"/>
                <a:gd name="T59" fmla="*/ 2147483647 h 216"/>
                <a:gd name="T60" fmla="*/ 2147483647 w 192"/>
                <a:gd name="T61" fmla="*/ 2147483647 h 216"/>
                <a:gd name="T62" fmla="*/ 2147483647 w 192"/>
                <a:gd name="T63" fmla="*/ 2147483647 h 216"/>
                <a:gd name="T64" fmla="*/ 2147483647 w 192"/>
                <a:gd name="T65" fmla="*/ 2147483647 h 216"/>
                <a:gd name="T66" fmla="*/ 2147483647 w 192"/>
                <a:gd name="T67" fmla="*/ 2147483647 h 216"/>
                <a:gd name="T68" fmla="*/ 2147483647 w 192"/>
                <a:gd name="T69" fmla="*/ 2147483647 h 216"/>
                <a:gd name="T70" fmla="*/ 2147483647 w 192"/>
                <a:gd name="T71" fmla="*/ 2147483647 h 216"/>
                <a:gd name="T72" fmla="*/ 2147483647 w 192"/>
                <a:gd name="T73" fmla="*/ 2147483647 h 21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92"/>
                <a:gd name="T112" fmla="*/ 0 h 216"/>
                <a:gd name="T113" fmla="*/ 192 w 192"/>
                <a:gd name="T114" fmla="*/ 216 h 21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92" h="216">
                  <a:moveTo>
                    <a:pt x="42" y="66"/>
                  </a:moveTo>
                  <a:lnTo>
                    <a:pt x="42" y="54"/>
                  </a:lnTo>
                  <a:lnTo>
                    <a:pt x="48" y="42"/>
                  </a:lnTo>
                  <a:lnTo>
                    <a:pt x="66" y="36"/>
                  </a:lnTo>
                  <a:lnTo>
                    <a:pt x="90" y="30"/>
                  </a:lnTo>
                  <a:lnTo>
                    <a:pt x="108" y="30"/>
                  </a:lnTo>
                  <a:lnTo>
                    <a:pt x="120" y="36"/>
                  </a:lnTo>
                  <a:lnTo>
                    <a:pt x="132" y="48"/>
                  </a:lnTo>
                  <a:lnTo>
                    <a:pt x="132" y="60"/>
                  </a:lnTo>
                  <a:lnTo>
                    <a:pt x="132" y="72"/>
                  </a:lnTo>
                  <a:lnTo>
                    <a:pt x="126" y="78"/>
                  </a:lnTo>
                  <a:lnTo>
                    <a:pt x="120" y="84"/>
                  </a:lnTo>
                  <a:lnTo>
                    <a:pt x="114" y="84"/>
                  </a:lnTo>
                  <a:lnTo>
                    <a:pt x="60" y="90"/>
                  </a:lnTo>
                  <a:lnTo>
                    <a:pt x="42" y="96"/>
                  </a:lnTo>
                  <a:lnTo>
                    <a:pt x="30" y="102"/>
                  </a:lnTo>
                  <a:lnTo>
                    <a:pt x="18" y="108"/>
                  </a:lnTo>
                  <a:lnTo>
                    <a:pt x="12" y="120"/>
                  </a:lnTo>
                  <a:lnTo>
                    <a:pt x="0" y="138"/>
                  </a:lnTo>
                  <a:lnTo>
                    <a:pt x="0" y="150"/>
                  </a:lnTo>
                  <a:lnTo>
                    <a:pt x="6" y="174"/>
                  </a:lnTo>
                  <a:lnTo>
                    <a:pt x="18" y="198"/>
                  </a:lnTo>
                  <a:lnTo>
                    <a:pt x="36" y="210"/>
                  </a:lnTo>
                  <a:lnTo>
                    <a:pt x="66" y="216"/>
                  </a:lnTo>
                  <a:lnTo>
                    <a:pt x="90" y="210"/>
                  </a:lnTo>
                  <a:lnTo>
                    <a:pt x="108" y="204"/>
                  </a:lnTo>
                  <a:lnTo>
                    <a:pt x="120" y="186"/>
                  </a:lnTo>
                  <a:lnTo>
                    <a:pt x="132" y="174"/>
                  </a:lnTo>
                  <a:lnTo>
                    <a:pt x="138" y="192"/>
                  </a:lnTo>
                  <a:lnTo>
                    <a:pt x="144" y="204"/>
                  </a:lnTo>
                  <a:lnTo>
                    <a:pt x="156" y="210"/>
                  </a:lnTo>
                  <a:lnTo>
                    <a:pt x="174" y="216"/>
                  </a:lnTo>
                  <a:lnTo>
                    <a:pt x="180" y="216"/>
                  </a:lnTo>
                  <a:lnTo>
                    <a:pt x="186" y="216"/>
                  </a:lnTo>
                  <a:lnTo>
                    <a:pt x="192" y="210"/>
                  </a:lnTo>
                  <a:lnTo>
                    <a:pt x="192" y="186"/>
                  </a:lnTo>
                  <a:lnTo>
                    <a:pt x="186" y="186"/>
                  </a:lnTo>
                  <a:lnTo>
                    <a:pt x="180" y="186"/>
                  </a:lnTo>
                  <a:lnTo>
                    <a:pt x="174" y="186"/>
                  </a:lnTo>
                  <a:lnTo>
                    <a:pt x="174" y="180"/>
                  </a:lnTo>
                  <a:lnTo>
                    <a:pt x="168" y="180"/>
                  </a:lnTo>
                  <a:lnTo>
                    <a:pt x="168" y="174"/>
                  </a:lnTo>
                  <a:lnTo>
                    <a:pt x="168" y="60"/>
                  </a:lnTo>
                  <a:lnTo>
                    <a:pt x="168" y="42"/>
                  </a:lnTo>
                  <a:lnTo>
                    <a:pt x="156" y="30"/>
                  </a:lnTo>
                  <a:lnTo>
                    <a:pt x="150" y="18"/>
                  </a:lnTo>
                  <a:lnTo>
                    <a:pt x="138" y="12"/>
                  </a:lnTo>
                  <a:lnTo>
                    <a:pt x="108" y="0"/>
                  </a:lnTo>
                  <a:lnTo>
                    <a:pt x="90" y="0"/>
                  </a:lnTo>
                  <a:lnTo>
                    <a:pt x="60" y="6"/>
                  </a:lnTo>
                  <a:lnTo>
                    <a:pt x="36" y="12"/>
                  </a:lnTo>
                  <a:lnTo>
                    <a:pt x="24" y="24"/>
                  </a:lnTo>
                  <a:lnTo>
                    <a:pt x="18" y="36"/>
                  </a:lnTo>
                  <a:lnTo>
                    <a:pt x="12" y="48"/>
                  </a:lnTo>
                  <a:lnTo>
                    <a:pt x="12" y="66"/>
                  </a:lnTo>
                  <a:lnTo>
                    <a:pt x="42" y="66"/>
                  </a:lnTo>
                  <a:close/>
                  <a:moveTo>
                    <a:pt x="132" y="138"/>
                  </a:moveTo>
                  <a:lnTo>
                    <a:pt x="126" y="156"/>
                  </a:lnTo>
                  <a:lnTo>
                    <a:pt x="114" y="168"/>
                  </a:lnTo>
                  <a:lnTo>
                    <a:pt x="96" y="174"/>
                  </a:lnTo>
                  <a:lnTo>
                    <a:pt x="72" y="180"/>
                  </a:lnTo>
                  <a:lnTo>
                    <a:pt x="54" y="180"/>
                  </a:lnTo>
                  <a:lnTo>
                    <a:pt x="48" y="168"/>
                  </a:lnTo>
                  <a:lnTo>
                    <a:pt x="36" y="162"/>
                  </a:lnTo>
                  <a:lnTo>
                    <a:pt x="36" y="144"/>
                  </a:lnTo>
                  <a:lnTo>
                    <a:pt x="42" y="132"/>
                  </a:lnTo>
                  <a:lnTo>
                    <a:pt x="48" y="120"/>
                  </a:lnTo>
                  <a:lnTo>
                    <a:pt x="66" y="120"/>
                  </a:lnTo>
                  <a:lnTo>
                    <a:pt x="78" y="114"/>
                  </a:lnTo>
                  <a:lnTo>
                    <a:pt x="102" y="108"/>
                  </a:lnTo>
                  <a:lnTo>
                    <a:pt x="120" y="108"/>
                  </a:lnTo>
                  <a:lnTo>
                    <a:pt x="126" y="108"/>
                  </a:lnTo>
                  <a:lnTo>
                    <a:pt x="132" y="102"/>
                  </a:lnTo>
                  <a:lnTo>
                    <a:pt x="132" y="138"/>
                  </a:lnTo>
                  <a:close/>
                </a:path>
              </a:pathLst>
            </a:custGeom>
            <a:gradFill rotWithShape="0">
              <a:gsLst>
                <a:gs pos="0">
                  <a:srgbClr val="FFCCCC"/>
                </a:gs>
                <a:gs pos="100000">
                  <a:srgbClr val="990000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cxnSp>
        <p:nvCxnSpPr>
          <p:cNvPr id="16" name="15 Conector recto"/>
          <p:cNvCxnSpPr/>
          <p:nvPr/>
        </p:nvCxnSpPr>
        <p:spPr>
          <a:xfrm>
            <a:off x="179512" y="1143161"/>
            <a:ext cx="6552728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17 CuadroTexto"/>
          <p:cNvSpPr txBox="1"/>
          <p:nvPr/>
        </p:nvSpPr>
        <p:spPr>
          <a:xfrm>
            <a:off x="683568" y="1412776"/>
            <a:ext cx="27134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/>
              <a:t>Para el 2019…</a:t>
            </a:r>
            <a:endParaRPr lang="es-MX" sz="3200" b="1" dirty="0"/>
          </a:p>
        </p:txBody>
      </p:sp>
      <p:graphicFrame>
        <p:nvGraphicFramePr>
          <p:cNvPr id="20" name="1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75753"/>
              </p:ext>
            </p:extLst>
          </p:nvPr>
        </p:nvGraphicFramePr>
        <p:xfrm>
          <a:off x="755576" y="2276872"/>
          <a:ext cx="4064000" cy="3740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32000"/>
                <a:gridCol w="2032000"/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>
                          <a:latin typeface="Arial Narrow" panose="020B0606020202030204" pitchFamily="34" charset="0"/>
                        </a:rPr>
                        <a:t>J.S.</a:t>
                      </a:r>
                      <a:endParaRPr lang="es-MX" sz="2400" b="1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Arial Narrow" panose="020B0606020202030204" pitchFamily="34" charset="0"/>
                        </a:rPr>
                        <a:t>Prioritarias</a:t>
                      </a:r>
                      <a:endParaRPr lang="es-MX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397843"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I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</a:tr>
              <a:tr h="397843"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II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X</a:t>
                      </a:r>
                      <a:endParaRPr lang="es-MX" dirty="0"/>
                    </a:p>
                  </a:txBody>
                  <a:tcPr anchor="ctr"/>
                </a:tc>
              </a:tr>
              <a:tr h="397843"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III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</a:tr>
              <a:tr h="397843"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IV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X</a:t>
                      </a:r>
                      <a:endParaRPr lang="es-MX" dirty="0"/>
                    </a:p>
                  </a:txBody>
                  <a:tcPr anchor="ctr"/>
                </a:tc>
              </a:tr>
              <a:tr h="397843"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V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X</a:t>
                      </a:r>
                      <a:endParaRPr lang="es-MX" dirty="0"/>
                    </a:p>
                  </a:txBody>
                  <a:tcPr anchor="ctr"/>
                </a:tc>
              </a:tr>
              <a:tr h="397843"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VI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</a:tr>
              <a:tr h="397843"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VII</a:t>
                      </a:r>
                      <a:endParaRPr lang="es-MX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1" name="20 CuadroTexto"/>
          <p:cNvSpPr txBox="1"/>
          <p:nvPr/>
        </p:nvSpPr>
        <p:spPr>
          <a:xfrm>
            <a:off x="5292080" y="3212976"/>
            <a:ext cx="31683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Sin embargo, la búsqueda de casos debe ser permanente en todas las  Jurisdicciones Sanitarias…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7088850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POA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147705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97" y="228830"/>
            <a:ext cx="930935" cy="3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2440" y="35209"/>
            <a:ext cx="504055" cy="9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ector recto 14"/>
          <p:cNvCxnSpPr/>
          <p:nvPr/>
        </p:nvCxnSpPr>
        <p:spPr>
          <a:xfrm>
            <a:off x="0" y="764704"/>
            <a:ext cx="84604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8159661"/>
              </p:ext>
            </p:extLst>
          </p:nvPr>
        </p:nvGraphicFramePr>
        <p:xfrm>
          <a:off x="213829" y="1484784"/>
          <a:ext cx="8802724" cy="43560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8108"/>
                <a:gridCol w="691768"/>
                <a:gridCol w="936104"/>
                <a:gridCol w="1172071"/>
                <a:gridCol w="936104"/>
                <a:gridCol w="936104"/>
                <a:gridCol w="936104"/>
                <a:gridCol w="936104"/>
                <a:gridCol w="864096"/>
                <a:gridCol w="916161"/>
              </a:tblGrid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/>
                        <a:t>J.S.</a:t>
                      </a:r>
                      <a:endParaRPr lang="es-MX" sz="1200" b="1" dirty="0">
                        <a:latin typeface="Blue Highway" panose="02010603020202020303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/>
                        <a:t>CASOS TBP BK+</a:t>
                      </a:r>
                      <a:endParaRPr lang="es-MX" sz="1100" b="1" dirty="0">
                        <a:latin typeface="Blue Highway" panose="02010603020202020303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/>
                        <a:t>INGRESARON A TX</a:t>
                      </a:r>
                      <a:endParaRPr lang="es-MX" sz="1100" b="1" dirty="0">
                        <a:latin typeface="Blue Highway" panose="02010603020202020303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CURADOS</a:t>
                      </a:r>
                      <a:endParaRPr lang="es-MX" sz="1400" b="1" dirty="0">
                        <a:latin typeface="Blue Highway" panose="02010603020202020303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/>
                        <a:t>FRACASO</a:t>
                      </a:r>
                      <a:endParaRPr lang="es-MX" sz="1100" b="1" dirty="0">
                        <a:latin typeface="Blue Highway" panose="02010603020202020303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/>
                        <a:t>DEFUNCIÓN POR TB</a:t>
                      </a:r>
                      <a:endParaRPr lang="es-MX" sz="1100" b="1" dirty="0">
                        <a:latin typeface="Blue Highway" panose="02010603020202020303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/>
                        <a:t>DEFUNCIÓN OTRAS </a:t>
                      </a:r>
                      <a:endParaRPr lang="es-MX" sz="1100" b="1" dirty="0">
                        <a:latin typeface="Blue Highway" panose="02010603020202020303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/>
                        <a:t>ABANDONO</a:t>
                      </a:r>
                      <a:endParaRPr lang="es-MX" sz="1100" b="1" dirty="0">
                        <a:latin typeface="Blue Highway" panose="02010603020202020303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/>
                        <a:t>TRASLADO</a:t>
                      </a:r>
                      <a:endParaRPr lang="es-MX" sz="1100" b="1" dirty="0">
                        <a:latin typeface="Blue Highway" panose="02010603020202020303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/>
                        <a:t>EN</a:t>
                      </a:r>
                      <a:r>
                        <a:rPr lang="es-MX" sz="1100" baseline="0" dirty="0" smtClean="0"/>
                        <a:t> TX</a:t>
                      </a:r>
                      <a:endParaRPr lang="es-MX" sz="1100" b="1" dirty="0">
                        <a:latin typeface="Blue Highway" panose="02010603020202020303" pitchFamily="2" charset="0"/>
                      </a:endParaRPr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I</a:t>
                      </a:r>
                      <a:endParaRPr lang="es-MX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24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23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86.96</a:t>
                      </a:r>
                      <a:endParaRPr lang="es-MX" sz="18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0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8.7</a:t>
                      </a:r>
                      <a:r>
                        <a:rPr lang="es-MX" sz="1400" b="0" baseline="0" dirty="0" smtClean="0">
                          <a:latin typeface="+mn-lt"/>
                        </a:rPr>
                        <a:t> (2)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4.35 (1)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0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0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0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II</a:t>
                      </a:r>
                      <a:endParaRPr lang="es-MX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2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1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100</a:t>
                      </a:r>
                      <a:endParaRPr lang="es-MX" sz="18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0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0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0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0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0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0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III</a:t>
                      </a:r>
                      <a:endParaRPr lang="es-MX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7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7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71.43</a:t>
                      </a:r>
                      <a:endParaRPr lang="es-MX" sz="18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0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0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14.29 (1)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0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0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14.29 (1)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IV</a:t>
                      </a:r>
                      <a:endParaRPr lang="es-MX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7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7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71.43</a:t>
                      </a:r>
                      <a:endParaRPr lang="es-MX" sz="18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0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0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0" dirty="0" smtClean="0">
                          <a:latin typeface="+mn-lt"/>
                        </a:rPr>
                        <a:t>14.29 (1)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14.29 (1)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0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0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V</a:t>
                      </a:r>
                      <a:endParaRPr lang="es-MX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23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23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86.96</a:t>
                      </a:r>
                      <a:endParaRPr lang="es-MX" sz="18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4.3 (1)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0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4.35 (1)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4.35 (1)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0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0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VI</a:t>
                      </a:r>
                      <a:endParaRPr lang="es-MX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18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18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72.22</a:t>
                      </a:r>
                      <a:endParaRPr lang="es-MX" sz="18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0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16.6 (3)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0 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0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0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11.11 (2)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VII</a:t>
                      </a:r>
                      <a:endParaRPr lang="es-MX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5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5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80</a:t>
                      </a:r>
                      <a:endParaRPr lang="es-MX" sz="18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0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0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0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0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0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+mn-lt"/>
                        </a:rPr>
                        <a:t>20.0</a:t>
                      </a:r>
                      <a:r>
                        <a:rPr lang="es-MX" sz="1400" b="0" baseline="0" dirty="0" smtClean="0">
                          <a:latin typeface="+mn-lt"/>
                        </a:rPr>
                        <a:t> (1)</a:t>
                      </a:r>
                      <a:endParaRPr lang="es-MX" sz="1400" b="0" dirty="0">
                        <a:latin typeface="+mn-lt"/>
                      </a:endParaRPr>
                    </a:p>
                  </a:txBody>
                  <a:tcPr anchor="ctr"/>
                </a:tc>
              </a:tr>
              <a:tr h="612000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/>
                        <a:t>E</a:t>
                      </a:r>
                      <a:endParaRPr lang="es-MX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latin typeface="+mn-lt"/>
                        </a:rPr>
                        <a:t>86</a:t>
                      </a:r>
                      <a:endParaRPr lang="es-MX" sz="18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latin typeface="+mn-lt"/>
                        </a:rPr>
                        <a:t>84</a:t>
                      </a:r>
                      <a:endParaRPr lang="es-MX" sz="18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80.95</a:t>
                      </a:r>
                      <a:endParaRPr lang="es-MX" sz="18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latin typeface="+mn-lt"/>
                        </a:rPr>
                        <a:t>1.19 (1)</a:t>
                      </a:r>
                      <a:endParaRPr lang="es-MX" sz="18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latin typeface="+mn-lt"/>
                        </a:rPr>
                        <a:t>5.95 (5)</a:t>
                      </a:r>
                      <a:endParaRPr lang="es-MX" sz="18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latin typeface="+mn-lt"/>
                        </a:rPr>
                        <a:t>4.76 (4)</a:t>
                      </a:r>
                      <a:endParaRPr lang="es-MX" sz="18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latin typeface="+mn-lt"/>
                        </a:rPr>
                        <a:t>2.38 (2)</a:t>
                      </a:r>
                      <a:endParaRPr lang="es-MX" sz="18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latin typeface="+mn-lt"/>
                        </a:rPr>
                        <a:t>0</a:t>
                      </a:r>
                      <a:endParaRPr lang="es-MX" sz="18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latin typeface="+mn-lt"/>
                        </a:rPr>
                        <a:t>4.76 (4)</a:t>
                      </a:r>
                      <a:endParaRPr lang="es-MX" sz="1800" b="1" dirty="0"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144016" y="251356"/>
            <a:ext cx="6876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Arial Narrow" panose="020B0606020202030204" pitchFamily="34" charset="0"/>
              </a:rPr>
              <a:t>COHORTE DE CURACIÓN ENERO – MAYO 2018</a:t>
            </a:r>
            <a:endParaRPr lang="es-MX" b="1" dirty="0">
              <a:latin typeface="Arial Narrow" panose="020B0606020202030204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907704" y="6479758"/>
            <a:ext cx="71287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100" dirty="0" smtClean="0"/>
              <a:t>Fuente: Plataforma SINAVE, módulo tuberculosis, enero--mayo 2018.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300683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97" y="228830"/>
            <a:ext cx="930935" cy="3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2440" y="35209"/>
            <a:ext cx="504055" cy="9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ector recto 14"/>
          <p:cNvCxnSpPr/>
          <p:nvPr/>
        </p:nvCxnSpPr>
        <p:spPr>
          <a:xfrm>
            <a:off x="0" y="764704"/>
            <a:ext cx="84604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7524394"/>
              </p:ext>
            </p:extLst>
          </p:nvPr>
        </p:nvGraphicFramePr>
        <p:xfrm>
          <a:off x="213829" y="1484784"/>
          <a:ext cx="8802724" cy="43560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8108"/>
                <a:gridCol w="691768"/>
                <a:gridCol w="1028055"/>
                <a:gridCol w="1152128"/>
                <a:gridCol w="792088"/>
                <a:gridCol w="936104"/>
                <a:gridCol w="1152128"/>
                <a:gridCol w="936104"/>
                <a:gridCol w="864096"/>
                <a:gridCol w="772145"/>
              </a:tblGrid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/>
                        <a:t>J.S.</a:t>
                      </a:r>
                      <a:endParaRPr lang="es-MX" sz="1200" b="1" dirty="0">
                        <a:latin typeface="Blue Highway" panose="02010603020202020303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/>
                        <a:t>CASOS TBP BK+</a:t>
                      </a:r>
                      <a:endParaRPr lang="es-MX" sz="1100" b="1" dirty="0">
                        <a:latin typeface="Blue Highway" panose="02010603020202020303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/>
                        <a:t>INGRESARON A TX</a:t>
                      </a:r>
                      <a:endParaRPr lang="es-MX" sz="1100" b="1" dirty="0">
                        <a:latin typeface="Blue Highway" panose="02010603020202020303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CURADOS</a:t>
                      </a:r>
                      <a:endParaRPr lang="es-MX" sz="1400" b="1" dirty="0">
                        <a:latin typeface="Blue Highway" panose="02010603020202020303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/>
                        <a:t>FRACASO</a:t>
                      </a:r>
                      <a:endParaRPr lang="es-MX" sz="1100" b="1" dirty="0">
                        <a:latin typeface="Blue Highway" panose="02010603020202020303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/>
                        <a:t>DEFUNCIÓN POR TB</a:t>
                      </a:r>
                      <a:endParaRPr lang="es-MX" sz="1100" b="1" dirty="0">
                        <a:latin typeface="Blue Highway" panose="02010603020202020303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/>
                        <a:t>DEFUNCIÓN OTRAS </a:t>
                      </a:r>
                      <a:endParaRPr lang="es-MX" sz="1100" b="1" dirty="0">
                        <a:latin typeface="Blue Highway" panose="02010603020202020303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/>
                        <a:t>ABANDONO</a:t>
                      </a:r>
                      <a:endParaRPr lang="es-MX" sz="1100" b="1" dirty="0">
                        <a:latin typeface="Blue Highway" panose="02010603020202020303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/>
                        <a:t>TRASLADO</a:t>
                      </a:r>
                      <a:endParaRPr lang="es-MX" sz="1100" b="1" dirty="0">
                        <a:latin typeface="Blue Highway" panose="02010603020202020303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/>
                        <a:t>EN</a:t>
                      </a:r>
                      <a:r>
                        <a:rPr lang="es-MX" sz="1100" baseline="0" dirty="0" smtClean="0"/>
                        <a:t> TX</a:t>
                      </a:r>
                      <a:endParaRPr lang="es-MX" sz="1100" b="1" dirty="0">
                        <a:latin typeface="Blue Highway" panose="02010603020202020303" pitchFamily="2" charset="0"/>
                      </a:endParaRPr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I</a:t>
                      </a:r>
                      <a:endParaRPr lang="es-MX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62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61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80.33</a:t>
                      </a:r>
                      <a:endParaRPr lang="es-MX" sz="18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0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baseline="0" dirty="0" smtClean="0">
                          <a:latin typeface="+mn-lt"/>
                        </a:rPr>
                        <a:t>4.92 (3)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6.56 (4)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6.56 (4)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0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0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II</a:t>
                      </a:r>
                      <a:endParaRPr lang="es-MX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7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7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71.43</a:t>
                      </a:r>
                      <a:endParaRPr lang="es-MX" sz="18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0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14.29</a:t>
                      </a:r>
                      <a:r>
                        <a:rPr lang="es-MX" sz="1600" b="0" baseline="0" dirty="0" smtClean="0">
                          <a:latin typeface="+mn-lt"/>
                        </a:rPr>
                        <a:t> (1)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14.29 (1)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0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0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0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III</a:t>
                      </a:r>
                      <a:endParaRPr lang="es-MX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8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8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87.50</a:t>
                      </a:r>
                      <a:endParaRPr lang="es-MX" sz="18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0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0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12.50 (1)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0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0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0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IV</a:t>
                      </a:r>
                      <a:endParaRPr lang="es-MX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23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21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95.24</a:t>
                      </a:r>
                      <a:endParaRPr lang="es-MX" sz="18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0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0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dirty="0" smtClean="0">
                          <a:latin typeface="+mn-lt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4.76 (1)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0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0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V</a:t>
                      </a:r>
                      <a:endParaRPr lang="es-MX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35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35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94.29</a:t>
                      </a:r>
                      <a:endParaRPr lang="es-MX" sz="18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0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0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5.71 (2)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0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0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0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VI</a:t>
                      </a:r>
                      <a:endParaRPr lang="es-MX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66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65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95.38</a:t>
                      </a:r>
                      <a:endParaRPr lang="es-MX" sz="18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0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1.54 (1)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3.08 (2)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0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0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0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VII</a:t>
                      </a:r>
                      <a:endParaRPr lang="es-MX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26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25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92.00</a:t>
                      </a:r>
                      <a:endParaRPr lang="es-MX" sz="18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0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0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8.00 (2)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0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0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0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</a:tr>
              <a:tr h="612000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/>
                        <a:t>E</a:t>
                      </a:r>
                      <a:endParaRPr lang="es-MX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latin typeface="+mn-lt"/>
                        </a:rPr>
                        <a:t>227</a:t>
                      </a:r>
                      <a:endParaRPr lang="es-MX" sz="18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latin typeface="+mn-lt"/>
                        </a:rPr>
                        <a:t>222</a:t>
                      </a:r>
                      <a:endParaRPr lang="es-MX" sz="18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89.64</a:t>
                      </a:r>
                      <a:endParaRPr lang="es-MX" sz="18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latin typeface="+mn-lt"/>
                        </a:rPr>
                        <a:t>0</a:t>
                      </a:r>
                      <a:endParaRPr lang="es-MX" sz="18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latin typeface="+mn-lt"/>
                        </a:rPr>
                        <a:t>2.25 (5)</a:t>
                      </a:r>
                      <a:endParaRPr lang="es-MX" sz="18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latin typeface="+mn-lt"/>
                        </a:rPr>
                        <a:t>5.41 (12)</a:t>
                      </a:r>
                      <a:endParaRPr lang="es-MX" sz="18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latin typeface="+mn-lt"/>
                        </a:rPr>
                        <a:t>2.25 (5)</a:t>
                      </a:r>
                      <a:endParaRPr lang="es-MX" sz="18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latin typeface="+mn-lt"/>
                        </a:rPr>
                        <a:t>0</a:t>
                      </a:r>
                      <a:endParaRPr lang="es-MX" sz="18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latin typeface="+mn-lt"/>
                        </a:rPr>
                        <a:t>0</a:t>
                      </a:r>
                      <a:endParaRPr lang="es-MX" sz="1800" b="1" dirty="0"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216024" y="260648"/>
            <a:ext cx="6876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>
                <a:latin typeface="Arial Narrow" panose="020B0606020202030204" pitchFamily="34" charset="0"/>
              </a:rPr>
              <a:t>COHORTE DE CURACIÓN ENERO – DICIEMBRE  2017</a:t>
            </a:r>
            <a:endParaRPr lang="es-MX" b="1" dirty="0">
              <a:latin typeface="Arial Narrow" panose="020B0606020202030204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907704" y="6479758"/>
            <a:ext cx="71287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100" dirty="0" smtClean="0"/>
              <a:t>Fuente: Plataforma SINAVE, módulo tuberculosis, enero--diciembre 2017.</a:t>
            </a:r>
            <a:endParaRPr lang="es-MX" sz="1100" dirty="0"/>
          </a:p>
        </p:txBody>
      </p:sp>
    </p:spTree>
    <p:extLst>
      <p:ext uri="{BB962C8B-B14F-4D97-AF65-F5344CB8AC3E}">
        <p14:creationId xmlns:p14="http://schemas.microsoft.com/office/powerpoint/2010/main" val="175406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1143000"/>
          </a:xfrm>
        </p:spPr>
        <p:txBody>
          <a:bodyPr>
            <a:normAutofit/>
          </a:bodyPr>
          <a:lstStyle/>
          <a:p>
            <a:r>
              <a:rPr lang="es-MX" sz="5400" b="1" dirty="0" smtClean="0">
                <a:solidFill>
                  <a:schemeClr val="accent6">
                    <a:lumMod val="50000"/>
                  </a:schemeClr>
                </a:solidFill>
              </a:rPr>
              <a:t>METAS 2019</a:t>
            </a:r>
            <a:endParaRPr lang="es-MX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AutoShape 2" descr="Resultado de imagen para MEME PIKACH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38" y="2564904"/>
            <a:ext cx="5029150" cy="2816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483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97" y="228830"/>
            <a:ext cx="930935" cy="3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2440" y="35209"/>
            <a:ext cx="504055" cy="9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ector recto 14"/>
          <p:cNvCxnSpPr/>
          <p:nvPr/>
        </p:nvCxnSpPr>
        <p:spPr>
          <a:xfrm>
            <a:off x="0" y="764704"/>
            <a:ext cx="84604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323528" y="188640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latin typeface="Arial Narrow" panose="020B0606020202030204" pitchFamily="34" charset="0"/>
              </a:rPr>
              <a:t>METAS  TUBERCULOSIS 2019</a:t>
            </a:r>
            <a:endParaRPr lang="es-MX" sz="2800" b="1" dirty="0">
              <a:latin typeface="Arial Narrow" panose="020B0606020202030204" pitchFamily="34" charset="0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688656"/>
              </p:ext>
            </p:extLst>
          </p:nvPr>
        </p:nvGraphicFramePr>
        <p:xfrm>
          <a:off x="297647" y="981771"/>
          <a:ext cx="8460940" cy="545731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24338"/>
                <a:gridCol w="1080120"/>
                <a:gridCol w="864096"/>
                <a:gridCol w="576064"/>
                <a:gridCol w="504056"/>
                <a:gridCol w="504056"/>
                <a:gridCol w="648072"/>
                <a:gridCol w="648072"/>
                <a:gridCol w="612066"/>
              </a:tblGrid>
              <a:tr h="1003712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Arial Narrow" panose="020B0606020202030204" pitchFamily="34" charset="0"/>
                        </a:rPr>
                        <a:t>Indicador</a:t>
                      </a:r>
                      <a:endParaRPr lang="es-MX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Arial Narrow" panose="020B0606020202030204" pitchFamily="34" charset="0"/>
                        </a:rPr>
                        <a:t>Unidad de medida</a:t>
                      </a:r>
                      <a:endParaRPr lang="es-MX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Arial Narrow" panose="020B0606020202030204" pitchFamily="34" charset="0"/>
                        </a:rPr>
                        <a:t>I</a:t>
                      </a:r>
                      <a:endParaRPr lang="es-MX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Arial Narrow" panose="020B0606020202030204" pitchFamily="34" charset="0"/>
                        </a:rPr>
                        <a:t>II</a:t>
                      </a:r>
                      <a:endParaRPr lang="es-MX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Arial Narrow" panose="020B0606020202030204" pitchFamily="34" charset="0"/>
                        </a:rPr>
                        <a:t>III</a:t>
                      </a:r>
                      <a:endParaRPr lang="es-MX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Arial Narrow" panose="020B0606020202030204" pitchFamily="34" charset="0"/>
                        </a:rPr>
                        <a:t>IV</a:t>
                      </a:r>
                      <a:endParaRPr lang="es-MX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Arial Narrow" panose="020B0606020202030204" pitchFamily="34" charset="0"/>
                        </a:rPr>
                        <a:t>V</a:t>
                      </a:r>
                      <a:endParaRPr lang="es-MX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Arial Narrow" panose="020B0606020202030204" pitchFamily="34" charset="0"/>
                        </a:rPr>
                        <a:t>VI</a:t>
                      </a:r>
                      <a:endParaRPr lang="es-MX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rgbClr val="6699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Arial Narrow" panose="020B0606020202030204" pitchFamily="34" charset="0"/>
                        </a:rPr>
                        <a:t>VII</a:t>
                      </a:r>
                      <a:endParaRPr lang="es-MX" dirty="0">
                        <a:latin typeface="Arial Narrow" panose="020B0606020202030204" pitchFamily="34" charset="0"/>
                      </a:endParaRPr>
                    </a:p>
                  </a:txBody>
                  <a:tcPr anchor="ctr">
                    <a:solidFill>
                      <a:srgbClr val="669900"/>
                    </a:solidFill>
                  </a:tcPr>
                </a:tc>
              </a:tr>
              <a:tr h="43644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Casos nuevos de Tuberculosis Pulmonar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Casos nuevos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52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</a:tr>
              <a:tr h="50405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Casos nuevos de Tuberculosis Todas Formas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Casos nuevos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9525" marR="9525" marT="9525" marB="0" anchor="ctr"/>
                </a:tc>
              </a:tr>
              <a:tr h="43204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Detecciones/Baciloscopias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Detecciones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1,477</a:t>
                      </a:r>
                      <a:endParaRPr lang="es-MX" sz="1400" b="1" i="0" u="none" strike="noStrike" kern="1200" dirty="0">
                        <a:solidFill>
                          <a:srgbClr val="002060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296</a:t>
                      </a:r>
                      <a:endParaRPr lang="es-MX" sz="1400" b="1" i="0" u="none" strike="noStrike" kern="1200" dirty="0">
                        <a:solidFill>
                          <a:srgbClr val="002060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844</a:t>
                      </a:r>
                      <a:endParaRPr lang="es-MX" sz="1400" b="1" i="0" u="none" strike="noStrike" kern="1200" dirty="0">
                        <a:solidFill>
                          <a:srgbClr val="002060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1,465</a:t>
                      </a:r>
                      <a:endParaRPr lang="es-MX" sz="1400" b="1" i="0" u="none" strike="noStrike" kern="1200" dirty="0">
                        <a:solidFill>
                          <a:srgbClr val="002060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1,871</a:t>
                      </a:r>
                      <a:endParaRPr lang="es-MX" sz="1400" b="1" i="0" u="none" strike="noStrike" kern="1200" dirty="0">
                        <a:solidFill>
                          <a:srgbClr val="002060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1,103</a:t>
                      </a:r>
                      <a:endParaRPr lang="es-MX" sz="1400" b="1" i="0" u="none" strike="noStrike" kern="1200" dirty="0">
                        <a:solidFill>
                          <a:srgbClr val="002060"/>
                        </a:solidFill>
                        <a:effectLst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504056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Cobertura en menores de 5 años con Terapia Preventiva con Isoniazida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Contactos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Cobertura de Tratamiento de Pacientes con Tuberculosis Multidrogoresistente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Personas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Ingresar a Terapia Preventiva con isoniazida a personas con VIH que la requieran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Personas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</a:rPr>
                        <a:t>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</a:rPr>
                        <a:t>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</a:rPr>
                        <a:t>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</a:tr>
              <a:tr h="42631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Curación de casos BK+ TBP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Porcentaje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</a:rPr>
                        <a:t>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</a:rPr>
                        <a:t>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</a:rPr>
                        <a:t>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</a:rPr>
                        <a:t>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</a:rPr>
                        <a:t>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</a:rPr>
                        <a:t>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</a:rPr>
                        <a:t>86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Calidad de la muestra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Porcentaje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 Narrow" panose="020B0606020202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683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97" y="228830"/>
            <a:ext cx="930935" cy="3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2440" y="35209"/>
            <a:ext cx="504055" cy="9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ector recto 14"/>
          <p:cNvCxnSpPr/>
          <p:nvPr/>
        </p:nvCxnSpPr>
        <p:spPr>
          <a:xfrm>
            <a:off x="0" y="764704"/>
            <a:ext cx="84604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323528" y="188640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latin typeface="Arial Narrow" panose="020B0606020202030204" pitchFamily="34" charset="0"/>
              </a:rPr>
              <a:t>METAS  LEPRA 2019</a:t>
            </a:r>
            <a:endParaRPr lang="es-MX" sz="2800" b="1" dirty="0">
              <a:latin typeface="Arial Narrow" panose="020B0606020202030204" pitchFamily="34" charset="0"/>
            </a:endParaRPr>
          </a:p>
        </p:txBody>
      </p:sp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179864"/>
              </p:ext>
            </p:extLst>
          </p:nvPr>
        </p:nvGraphicFramePr>
        <p:xfrm>
          <a:off x="297647" y="981771"/>
          <a:ext cx="8460940" cy="42850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024338"/>
                <a:gridCol w="1080120"/>
                <a:gridCol w="864096"/>
                <a:gridCol w="576064"/>
                <a:gridCol w="504056"/>
                <a:gridCol w="504056"/>
                <a:gridCol w="648072"/>
                <a:gridCol w="648072"/>
                <a:gridCol w="612066"/>
              </a:tblGrid>
              <a:tr h="1007069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Indicador</a:t>
                      </a:r>
                      <a:endParaRPr lang="es-MX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Unidad de medida</a:t>
                      </a:r>
                      <a:endParaRPr lang="es-MX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</a:t>
                      </a:r>
                      <a:endParaRPr lang="es-MX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II</a:t>
                      </a:r>
                      <a:endParaRPr lang="es-MX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III</a:t>
                      </a:r>
                      <a:endParaRPr lang="es-MX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IV</a:t>
                      </a:r>
                      <a:endParaRPr lang="es-MX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</a:t>
                      </a:r>
                      <a:endParaRPr lang="es-MX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VI</a:t>
                      </a:r>
                      <a:endParaRPr lang="es-MX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VII</a:t>
                      </a:r>
                      <a:endParaRPr lang="es-MX" dirty="0">
                        <a:latin typeface="Arial Narrow" panose="020B0606020202030204" pitchFamily="34" charset="0"/>
                      </a:endParaRPr>
                    </a:p>
                  </a:txBody>
                  <a:tcPr anchor="ctr"/>
                </a:tc>
              </a:tr>
              <a:tr h="1008112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Búsqueda Intencionada de casos de lepra entre contactos de pacientes y sintomáticos dermatológicos.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Personas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</a:tr>
              <a:tr h="93610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Realizar la toma de muestra de baciloscopia e histopatologia de acuerdo a lo normado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Porcentaje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72008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Contactos a estudiar de casos nuevos de lepra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Porcentaje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61369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Casos de lepra a tratar (control).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Porcentaje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anose="020B0606020202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688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97" y="228830"/>
            <a:ext cx="930935" cy="3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2440" y="35209"/>
            <a:ext cx="504055" cy="9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ector recto 14"/>
          <p:cNvCxnSpPr/>
          <p:nvPr/>
        </p:nvCxnSpPr>
        <p:spPr>
          <a:xfrm>
            <a:off x="0" y="764704"/>
            <a:ext cx="84604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5 Rectángulo"/>
          <p:cNvSpPr/>
          <p:nvPr/>
        </p:nvSpPr>
        <p:spPr>
          <a:xfrm>
            <a:off x="107504" y="251356"/>
            <a:ext cx="5670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>
                <a:latin typeface="Arial Narrow" panose="020B0606020202030204" pitchFamily="34" charset="0"/>
                <a:cs typeface="Arial" panose="020B0604020202020204" pitchFamily="34" charset="0"/>
              </a:rPr>
              <a:t>1. Cobertura de diagnóstico (indicador sectorial) </a:t>
            </a:r>
            <a:endParaRPr lang="es-MX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1 Gráfico"/>
          <p:cNvGraphicFramePr/>
          <p:nvPr>
            <p:extLst>
              <p:ext uri="{D42A27DB-BD31-4B8C-83A1-F6EECF244321}">
                <p14:modId xmlns:p14="http://schemas.microsoft.com/office/powerpoint/2010/main" val="905301359"/>
              </p:ext>
            </p:extLst>
          </p:nvPr>
        </p:nvGraphicFramePr>
        <p:xfrm>
          <a:off x="2195736" y="3933056"/>
          <a:ext cx="6682712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6105984"/>
              </p:ext>
            </p:extLst>
          </p:nvPr>
        </p:nvGraphicFramePr>
        <p:xfrm>
          <a:off x="323528" y="998706"/>
          <a:ext cx="4896544" cy="30480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24136"/>
                <a:gridCol w="1296144"/>
                <a:gridCol w="1368152"/>
                <a:gridCol w="1008112"/>
              </a:tblGrid>
              <a:tr h="270054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Blue Highway" panose="02010603020202020303" pitchFamily="2" charset="0"/>
                        </a:rPr>
                        <a:t>J.S.</a:t>
                      </a:r>
                      <a:endParaRPr lang="es-MX" dirty="0">
                        <a:latin typeface="Blue Highway" panose="02010603020202020303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Blue Highway" panose="02010603020202020303" pitchFamily="2" charset="0"/>
                        </a:rPr>
                        <a:t>META</a:t>
                      </a:r>
                      <a:endParaRPr lang="es-MX" dirty="0">
                        <a:latin typeface="Blue Highway" panose="02010603020202020303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Blue Highway" panose="02010603020202020303" pitchFamily="2" charset="0"/>
                        </a:rPr>
                        <a:t>LOGRO</a:t>
                      </a:r>
                      <a:endParaRPr lang="es-MX" dirty="0">
                        <a:latin typeface="Blue Highway" panose="02010603020202020303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Blue Highway" panose="02010603020202020303" pitchFamily="2" charset="0"/>
                        </a:rPr>
                        <a:t>%</a:t>
                      </a:r>
                      <a:endParaRPr lang="es-MX" dirty="0">
                        <a:latin typeface="Blue Highway" panose="02010603020202020303" pitchFamily="2" charset="0"/>
                      </a:endParaRPr>
                    </a:p>
                  </a:txBody>
                  <a:tcPr/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+mn-lt"/>
                        </a:rPr>
                        <a:t>I</a:t>
                      </a:r>
                      <a:endParaRPr lang="es-MX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100</a:t>
                      </a:r>
                      <a:endParaRPr lang="es-MX" sz="1800" b="1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+mn-lt"/>
                        </a:rPr>
                        <a:t>II</a:t>
                      </a:r>
                      <a:endParaRPr lang="es-MX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72.7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+mn-lt"/>
                        </a:rPr>
                        <a:t>III</a:t>
                      </a:r>
                      <a:endParaRPr lang="es-MX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100</a:t>
                      </a:r>
                      <a:endParaRPr lang="es-MX" sz="1800" b="1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+mn-lt"/>
                        </a:rPr>
                        <a:t>IV</a:t>
                      </a:r>
                      <a:endParaRPr lang="es-MX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100</a:t>
                      </a:r>
                      <a:endParaRPr lang="es-MX" sz="1800" b="1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+mn-lt"/>
                        </a:rPr>
                        <a:t>V</a:t>
                      </a:r>
                      <a:endParaRPr lang="es-MX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100</a:t>
                      </a:r>
                      <a:endParaRPr lang="es-MX" sz="1800" b="1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+mn-lt"/>
                        </a:rPr>
                        <a:t>VI</a:t>
                      </a:r>
                      <a:endParaRPr lang="es-MX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100</a:t>
                      </a:r>
                      <a:endParaRPr lang="es-MX" sz="1800" b="1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+mn-lt"/>
                        </a:rPr>
                        <a:t>VII</a:t>
                      </a:r>
                      <a:endParaRPr lang="es-MX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40.2</a:t>
                      </a:r>
                    </a:p>
                  </a:txBody>
                  <a:tcPr marL="9525" marR="9525" marT="9525" marB="0" anchor="ctr"/>
                </a:tc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+mn-lt"/>
                        </a:rPr>
                        <a:t>ESTATAL</a:t>
                      </a:r>
                      <a:endParaRPr lang="es-MX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270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100</a:t>
                      </a:r>
                      <a:endParaRPr lang="es-MX" sz="1800" b="1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107504" y="6479758"/>
            <a:ext cx="71287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Plataforma SINAVE, módulo tuberculosis, ene-nov 2018.</a:t>
            </a:r>
            <a:endParaRPr lang="es-MX" sz="1100" dirty="0"/>
          </a:p>
        </p:txBody>
      </p:sp>
      <p:sp>
        <p:nvSpPr>
          <p:cNvPr id="8" name="7 CuadroTexto"/>
          <p:cNvSpPr txBox="1"/>
          <p:nvPr/>
        </p:nvSpPr>
        <p:spPr>
          <a:xfrm>
            <a:off x="1475656" y="5013176"/>
            <a:ext cx="792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002060"/>
                </a:solidFill>
              </a:rPr>
              <a:t>%</a:t>
            </a:r>
            <a:endParaRPr lang="es-MX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95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97" y="228830"/>
            <a:ext cx="930935" cy="3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2440" y="35209"/>
            <a:ext cx="504055" cy="9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ector recto 14"/>
          <p:cNvCxnSpPr/>
          <p:nvPr/>
        </p:nvCxnSpPr>
        <p:spPr>
          <a:xfrm>
            <a:off x="0" y="836712"/>
            <a:ext cx="84604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179512" y="179929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latin typeface="Arial Narrow" panose="020B0606020202030204" pitchFamily="34" charset="0"/>
              </a:rPr>
              <a:t>RETRATAMIENTO</a:t>
            </a:r>
            <a:endParaRPr lang="es-MX" sz="3200" b="1" dirty="0">
              <a:latin typeface="Arial Narrow" panose="020B060602020203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7" t="15518" r="34898" b="27054"/>
          <a:stretch/>
        </p:blipFill>
        <p:spPr bwMode="auto">
          <a:xfrm>
            <a:off x="179513" y="1124745"/>
            <a:ext cx="6480720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1403648" y="4594988"/>
            <a:ext cx="7164288" cy="147732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b="1" dirty="0"/>
              <a:t>B</a:t>
            </a:r>
            <a:r>
              <a:rPr lang="es-MX" sz="2000" b="1" dirty="0" smtClean="0">
                <a:effectLst/>
              </a:rPr>
              <a:t>ajo éxito de curación en este grupo de pacientes </a:t>
            </a: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b="1" dirty="0" smtClean="0">
                <a:effectLst/>
              </a:rPr>
              <a:t>Incremento de presentar resistencia a estos antifímicos, </a:t>
            </a:r>
          </a:p>
          <a:p>
            <a:pPr marL="285750" indent="-285750" algn="ct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000" b="1" dirty="0"/>
              <a:t>A</a:t>
            </a:r>
            <a:r>
              <a:rPr lang="es-MX" sz="2000" b="1" dirty="0" smtClean="0">
                <a:effectLst/>
              </a:rPr>
              <a:t>lta tasa de eventos adversos que causa la estreptomicina.</a:t>
            </a:r>
          </a:p>
        </p:txBody>
      </p:sp>
    </p:spTree>
    <p:extLst>
      <p:ext uri="{BB962C8B-B14F-4D97-AF65-F5344CB8AC3E}">
        <p14:creationId xmlns:p14="http://schemas.microsoft.com/office/powerpoint/2010/main" val="175406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539552" y="3086958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 smtClean="0">
                <a:effectLst/>
              </a:rPr>
              <a:t>Sensibilidad </a:t>
            </a:r>
            <a:r>
              <a:rPr lang="es-MX" sz="2000" b="1" dirty="0" smtClean="0">
                <a:effectLst/>
              </a:rPr>
              <a:t>a rifampicina e isoniacida</a:t>
            </a:r>
            <a:r>
              <a:rPr lang="es-MX" sz="2000" dirty="0" smtClean="0">
                <a:effectLst/>
              </a:rPr>
              <a:t> </a:t>
            </a:r>
          </a:p>
          <a:p>
            <a:endParaRPr lang="es-MX" sz="2000" b="1" dirty="0" smtClean="0">
              <a:effectLst/>
            </a:endParaRPr>
          </a:p>
          <a:p>
            <a:r>
              <a:rPr lang="es-MX" sz="2000" b="1" dirty="0" smtClean="0">
                <a:effectLst/>
              </a:rPr>
              <a:t>REPETIR EL TRATAMIENTO DE PRIMERA LÍNEA ESTÁNDAR.</a:t>
            </a:r>
          </a:p>
          <a:p>
            <a:endParaRPr lang="es-MX" sz="2000" dirty="0" smtClean="0">
              <a:effectLst/>
            </a:endParaRPr>
          </a:p>
          <a:p>
            <a:endParaRPr lang="es-MX" sz="2000" dirty="0" smtClean="0">
              <a:effectLst/>
            </a:endParaRPr>
          </a:p>
          <a:p>
            <a:r>
              <a:rPr lang="es-MX" sz="2000" dirty="0" smtClean="0">
                <a:effectLst/>
              </a:rPr>
              <a:t>Al presentarse </a:t>
            </a:r>
            <a:r>
              <a:rPr lang="es-MX" sz="2000" b="1" dirty="0" smtClean="0">
                <a:effectLst/>
              </a:rPr>
              <a:t>resistencia a isoniacida, rifampicina o ambas</a:t>
            </a:r>
            <a:r>
              <a:rPr lang="es-MX" sz="2000" dirty="0" smtClean="0">
                <a:effectLst/>
              </a:rPr>
              <a:t>, </a:t>
            </a:r>
          </a:p>
          <a:p>
            <a:endParaRPr lang="es-MX" sz="2000" dirty="0"/>
          </a:p>
          <a:p>
            <a:r>
              <a:rPr lang="es-MX" sz="2000" dirty="0" smtClean="0">
                <a:effectLst/>
              </a:rPr>
              <a:t>el paciente deberá ser </a:t>
            </a:r>
            <a:r>
              <a:rPr lang="es-MX" sz="2000" b="1" dirty="0" smtClean="0">
                <a:effectLst/>
              </a:rPr>
              <a:t>evaluado por el COEFAR y GANAFAR, así como de realizar pruebas de sensibilidad a fármacos de 2da línea.</a:t>
            </a:r>
            <a:endParaRPr lang="es-MX" sz="2000" dirty="0">
              <a:effectLst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539552" y="3573016"/>
            <a:ext cx="6336704" cy="648072"/>
          </a:xfrm>
          <a:prstGeom prst="rect">
            <a:avLst/>
          </a:prstGeom>
          <a:noFill/>
          <a:ln>
            <a:solidFill>
              <a:srgbClr val="D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539552" y="5085184"/>
            <a:ext cx="7848872" cy="936104"/>
          </a:xfrm>
          <a:prstGeom prst="rect">
            <a:avLst/>
          </a:prstGeom>
          <a:noFill/>
          <a:ln>
            <a:solidFill>
              <a:srgbClr val="D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2 Rectángulo"/>
          <p:cNvSpPr/>
          <p:nvPr/>
        </p:nvSpPr>
        <p:spPr>
          <a:xfrm>
            <a:off x="1259632" y="1484784"/>
            <a:ext cx="6912768" cy="1080000"/>
          </a:xfrm>
          <a:prstGeom prst="rect">
            <a:avLst/>
          </a:prstGeom>
          <a:solidFill>
            <a:srgbClr val="FFCC00"/>
          </a:solidFill>
          <a:ln w="76200">
            <a:solidFill>
              <a:srgbClr val="C0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/>
            <a:r>
              <a:rPr lang="es-MX" sz="2800" b="1" dirty="0">
                <a:solidFill>
                  <a:schemeClr val="accent2">
                    <a:lumMod val="75000"/>
                  </a:schemeClr>
                </a:solidFill>
                <a:latin typeface="Arial Narrow" panose="020B0606020202030204" pitchFamily="34" charset="0"/>
              </a:rPr>
              <a:t>Pruebas de sensibilidad a fármacos, para determinar primeramente alguna resistencia. </a:t>
            </a:r>
            <a:endParaRPr lang="es-MX" sz="2800" dirty="0">
              <a:solidFill>
                <a:schemeClr val="accent2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97" y="228830"/>
            <a:ext cx="930935" cy="3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2440" y="35209"/>
            <a:ext cx="504055" cy="9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Conector recto 14"/>
          <p:cNvCxnSpPr/>
          <p:nvPr/>
        </p:nvCxnSpPr>
        <p:spPr>
          <a:xfrm>
            <a:off x="0" y="836712"/>
            <a:ext cx="84604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179512" y="179929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 smtClean="0">
                <a:latin typeface="Arial Narrow" panose="020B0606020202030204" pitchFamily="34" charset="0"/>
              </a:rPr>
              <a:t>RETRATAMIENTO</a:t>
            </a:r>
            <a:endParaRPr lang="es-MX" sz="32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15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97" y="228830"/>
            <a:ext cx="930935" cy="3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2440" y="35209"/>
            <a:ext cx="504055" cy="9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ector recto 14"/>
          <p:cNvCxnSpPr/>
          <p:nvPr/>
        </p:nvCxnSpPr>
        <p:spPr>
          <a:xfrm>
            <a:off x="0" y="764704"/>
            <a:ext cx="84604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>
            <a:off x="179512" y="188640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 smtClean="0">
                <a:latin typeface="Arial Narrow" panose="020B0606020202030204" pitchFamily="34" charset="0"/>
              </a:rPr>
              <a:t>INFORMACIÓN MENSUAL</a:t>
            </a:r>
            <a:endParaRPr lang="es-MX" sz="2800" b="1" dirty="0">
              <a:latin typeface="Arial Narrow" panose="020B0606020202030204" pitchFamily="34" charset="0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4225479"/>
              </p:ext>
            </p:extLst>
          </p:nvPr>
        </p:nvGraphicFramePr>
        <p:xfrm>
          <a:off x="404556" y="1628800"/>
          <a:ext cx="8136906" cy="43200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095436"/>
                <a:gridCol w="1872208"/>
                <a:gridCol w="2169262"/>
              </a:tblGrid>
              <a:tr h="648000"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Información</a:t>
                      </a:r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Periodicidad</a:t>
                      </a:r>
                      <a:endParaRPr lang="es-MX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Días de entrega</a:t>
                      </a:r>
                      <a:endParaRPr lang="es-MX" sz="2400" dirty="0"/>
                    </a:p>
                  </a:txBody>
                  <a:tcPr anchor="ctr"/>
                </a:tc>
              </a:tr>
              <a:tr h="61200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+mj-lt"/>
                        </a:rPr>
                        <a:t>Seguimiento baciloscópico </a:t>
                      </a:r>
                      <a:r>
                        <a:rPr lang="es-MX" baseline="0" dirty="0" smtClean="0">
                          <a:latin typeface="+mj-lt"/>
                        </a:rPr>
                        <a:t>TB MDR</a:t>
                      </a:r>
                      <a:endParaRPr lang="es-MX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+mj-lt"/>
                        </a:rPr>
                        <a:t>Mensual</a:t>
                      </a:r>
                      <a:endParaRPr lang="es-MX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+mj-lt"/>
                        </a:rPr>
                        <a:t>26</a:t>
                      </a:r>
                      <a:endParaRPr lang="es-MX" dirty="0">
                        <a:latin typeface="+mj-lt"/>
                      </a:endParaRPr>
                    </a:p>
                  </a:txBody>
                  <a:tcPr anchor="ctr"/>
                </a:tc>
              </a:tr>
              <a:tr h="61200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+mj-lt"/>
                        </a:rPr>
                        <a:t>Seguimiento cultivo TB MDR</a:t>
                      </a:r>
                      <a:endParaRPr lang="es-MX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+mj-lt"/>
                        </a:rPr>
                        <a:t>Mensual</a:t>
                      </a:r>
                      <a:endParaRPr lang="es-MX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+mj-lt"/>
                        </a:rPr>
                        <a:t>26</a:t>
                      </a:r>
                      <a:endParaRPr lang="es-MX" dirty="0">
                        <a:latin typeface="+mj-lt"/>
                      </a:endParaRPr>
                    </a:p>
                  </a:txBody>
                  <a:tcPr anchor="ctr"/>
                </a:tc>
              </a:tr>
              <a:tr h="61200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+mj-lt"/>
                        </a:rPr>
                        <a:t>Seguimiento de pacientes en TPI</a:t>
                      </a:r>
                      <a:endParaRPr lang="es-MX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+mj-lt"/>
                        </a:rPr>
                        <a:t>Mensual</a:t>
                      </a:r>
                      <a:endParaRPr lang="es-MX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+mj-lt"/>
                        </a:rPr>
                        <a:t>26</a:t>
                      </a:r>
                      <a:endParaRPr lang="es-MX" dirty="0">
                        <a:latin typeface="+mj-lt"/>
                      </a:endParaRPr>
                    </a:p>
                  </a:txBody>
                  <a:tcPr anchor="ctr"/>
                </a:tc>
              </a:tr>
              <a:tr h="61200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+mj-lt"/>
                        </a:rPr>
                        <a:t>Reporte de insumos</a:t>
                      </a:r>
                      <a:endParaRPr lang="es-MX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+mj-lt"/>
                        </a:rPr>
                        <a:t>Bimensual</a:t>
                      </a:r>
                      <a:endParaRPr lang="es-MX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+mj-lt"/>
                        </a:rPr>
                        <a:t>26</a:t>
                      </a:r>
                      <a:endParaRPr lang="es-MX" dirty="0">
                        <a:latin typeface="+mj-lt"/>
                      </a:endParaRPr>
                    </a:p>
                  </a:txBody>
                  <a:tcPr anchor="ctr"/>
                </a:tc>
              </a:tr>
              <a:tr h="61200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+mj-lt"/>
                        </a:rPr>
                        <a:t>Formato</a:t>
                      </a:r>
                      <a:r>
                        <a:rPr lang="es-MX" baseline="0" dirty="0" smtClean="0">
                          <a:latin typeface="+mj-lt"/>
                        </a:rPr>
                        <a:t> Único de Información</a:t>
                      </a:r>
                      <a:endParaRPr lang="es-MX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+mj-lt"/>
                        </a:rPr>
                        <a:t>Semestral</a:t>
                      </a:r>
                      <a:endParaRPr lang="es-MX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+mj-lt"/>
                        </a:rPr>
                        <a:t>20</a:t>
                      </a:r>
                      <a:r>
                        <a:rPr lang="es-MX" baseline="0" dirty="0" smtClean="0">
                          <a:latin typeface="+mj-lt"/>
                        </a:rPr>
                        <a:t> enero, 20 julio</a:t>
                      </a:r>
                      <a:endParaRPr lang="es-MX" dirty="0">
                        <a:latin typeface="+mj-lt"/>
                      </a:endParaRPr>
                    </a:p>
                  </a:txBody>
                  <a:tcPr anchor="ctr"/>
                </a:tc>
              </a:tr>
              <a:tr h="61200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+mj-lt"/>
                        </a:rPr>
                        <a:t>Información PLACES</a:t>
                      </a:r>
                      <a:endParaRPr lang="es-MX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latin typeface="+mj-lt"/>
                        </a:rPr>
                        <a:t>Semestral</a:t>
                      </a:r>
                      <a:endParaRPr lang="es-MX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r>
                        <a:rPr lang="es-MX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enero, 20 julio</a:t>
                      </a:r>
                      <a:endParaRPr lang="es-MX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258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97" y="228830"/>
            <a:ext cx="930935" cy="3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2440" y="35209"/>
            <a:ext cx="504055" cy="9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ector recto 14"/>
          <p:cNvCxnSpPr/>
          <p:nvPr/>
        </p:nvCxnSpPr>
        <p:spPr>
          <a:xfrm>
            <a:off x="0" y="764704"/>
            <a:ext cx="84604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1 Rectángulo"/>
          <p:cNvSpPr/>
          <p:nvPr/>
        </p:nvSpPr>
        <p:spPr>
          <a:xfrm>
            <a:off x="179512" y="207450"/>
            <a:ext cx="31341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Arial Narrow" panose="020B0606020202030204" pitchFamily="34" charset="0"/>
                <a:cs typeface="Arial" panose="020B0604020202020204" pitchFamily="34" charset="0"/>
              </a:rPr>
              <a:t>2. Curación (indicador sectorial) </a:t>
            </a:r>
            <a:endParaRPr lang="es-MX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323528" y="995396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/>
              <a:t>Utilidad: </a:t>
            </a:r>
            <a:r>
              <a:rPr lang="es-MX" dirty="0"/>
              <a:t>Evalúa el impacto del Programa en el Sector Salud al medir la proporción de casos clasificados como curados con bacteriología negativa (Bk NEGATIVA o cultivo NEGATIVO) al final de tratamiento, respecto de los </a:t>
            </a:r>
            <a:r>
              <a:rPr lang="es-MX" dirty="0" smtClean="0"/>
              <a:t>casos </a:t>
            </a:r>
            <a:r>
              <a:rPr lang="es-MX" dirty="0"/>
              <a:t>nuevos de TBP con Bk +(POSITIVA) que iniciaron tratamiento primario acortado (6 meses). </a:t>
            </a:r>
          </a:p>
        </p:txBody>
      </p:sp>
      <p:sp>
        <p:nvSpPr>
          <p:cNvPr id="6" name="5 Rectángulo"/>
          <p:cNvSpPr/>
          <p:nvPr/>
        </p:nvSpPr>
        <p:spPr>
          <a:xfrm>
            <a:off x="323528" y="2276872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Construcción: </a:t>
            </a:r>
            <a:r>
              <a:rPr lang="es-MX" dirty="0"/>
              <a:t>Se basa en número de casos que ingresan a tratamiento y curan. Valor estimado de meta 86%. </a:t>
            </a:r>
          </a:p>
        </p:txBody>
      </p:sp>
      <p:sp>
        <p:nvSpPr>
          <p:cNvPr id="7" name="6 Rectángulo"/>
          <p:cNvSpPr/>
          <p:nvPr/>
        </p:nvSpPr>
        <p:spPr>
          <a:xfrm>
            <a:off x="764704" y="3789040"/>
            <a:ext cx="71916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i="1" dirty="0"/>
              <a:t>Casos nuevos de TBP BK+ del periodo, curados </a:t>
            </a:r>
            <a:endParaRPr lang="es-MX" sz="2000" b="1" i="1" dirty="0" smtClean="0"/>
          </a:p>
          <a:p>
            <a:endParaRPr lang="es-MX" sz="2000" b="1" i="1" dirty="0"/>
          </a:p>
          <a:p>
            <a:r>
              <a:rPr lang="es-MX" sz="2000" b="1" i="1" dirty="0" smtClean="0"/>
              <a:t>Casos </a:t>
            </a:r>
            <a:r>
              <a:rPr lang="es-MX" sz="2000" b="1" i="1" dirty="0"/>
              <a:t>nuevos de TBP BK+ del periodo que iniciaron tratamiento primario acortado (del año inmediato anterior) </a:t>
            </a:r>
            <a:r>
              <a:rPr lang="es-MX" sz="2000" b="1" dirty="0"/>
              <a:t>	</a:t>
            </a:r>
          </a:p>
        </p:txBody>
      </p:sp>
      <p:sp>
        <p:nvSpPr>
          <p:cNvPr id="9" name="8 Rectángulo"/>
          <p:cNvSpPr/>
          <p:nvPr/>
        </p:nvSpPr>
        <p:spPr>
          <a:xfrm>
            <a:off x="539552" y="3100898"/>
            <a:ext cx="13067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/>
              <a:t>Fórmula: </a:t>
            </a:r>
            <a:endParaRPr lang="es-MX" sz="20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7715684" y="4058285"/>
            <a:ext cx="8887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i="1" dirty="0" smtClean="0"/>
              <a:t>x100</a:t>
            </a:r>
            <a:endParaRPr lang="es-MX" sz="2000" b="1" i="1" dirty="0"/>
          </a:p>
        </p:txBody>
      </p:sp>
      <p:graphicFrame>
        <p:nvGraphicFramePr>
          <p:cNvPr id="15" name="1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5768167"/>
              </p:ext>
            </p:extLst>
          </p:nvPr>
        </p:nvGraphicFramePr>
        <p:xfrm>
          <a:off x="498071" y="5841072"/>
          <a:ext cx="2417745" cy="396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25657"/>
                <a:gridCol w="792088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Ponderación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30</a:t>
                      </a:r>
                      <a:endParaRPr lang="es-MX" sz="2000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16" name="15 Conector recto"/>
          <p:cNvCxnSpPr/>
          <p:nvPr/>
        </p:nvCxnSpPr>
        <p:spPr>
          <a:xfrm>
            <a:off x="899592" y="4293096"/>
            <a:ext cx="6629905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7" name="16 Rectángulo"/>
          <p:cNvSpPr/>
          <p:nvPr/>
        </p:nvSpPr>
        <p:spPr>
          <a:xfrm>
            <a:off x="683568" y="3573016"/>
            <a:ext cx="7920880" cy="1728192"/>
          </a:xfrm>
          <a:prstGeom prst="rect">
            <a:avLst/>
          </a:prstGeom>
          <a:noFill/>
          <a:ln w="57150">
            <a:solidFill>
              <a:srgbClr val="6699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195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97" y="228830"/>
            <a:ext cx="930935" cy="3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2440" y="35209"/>
            <a:ext cx="504055" cy="9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ector recto 14"/>
          <p:cNvCxnSpPr/>
          <p:nvPr/>
        </p:nvCxnSpPr>
        <p:spPr>
          <a:xfrm>
            <a:off x="0" y="764704"/>
            <a:ext cx="84604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179512" y="6453336"/>
            <a:ext cx="71287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Plataforma SINAVE, módulo tuberculosis, ene-mayo 2018.</a:t>
            </a:r>
            <a:endParaRPr lang="es-MX" sz="1100" dirty="0"/>
          </a:p>
        </p:txBody>
      </p:sp>
      <p:sp>
        <p:nvSpPr>
          <p:cNvPr id="8" name="7 Rectángulo"/>
          <p:cNvSpPr/>
          <p:nvPr/>
        </p:nvSpPr>
        <p:spPr>
          <a:xfrm>
            <a:off x="179512" y="207450"/>
            <a:ext cx="31341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b="1" dirty="0">
                <a:latin typeface="Arial Narrow" panose="020B0606020202030204" pitchFamily="34" charset="0"/>
                <a:cs typeface="Arial" panose="020B0604020202020204" pitchFamily="34" charset="0"/>
              </a:rPr>
              <a:t>2. Curación (indicador sectorial) </a:t>
            </a:r>
            <a:endParaRPr lang="es-MX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721415" y="980903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ENERO- MAYO</a:t>
            </a:r>
            <a:endParaRPr lang="es-MX" b="1" dirty="0"/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8957279"/>
              </p:ext>
            </p:extLst>
          </p:nvPr>
        </p:nvGraphicFramePr>
        <p:xfrm>
          <a:off x="314654" y="1351103"/>
          <a:ext cx="3537266" cy="43560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84938"/>
                <a:gridCol w="792088"/>
                <a:gridCol w="1224136"/>
                <a:gridCol w="936104"/>
              </a:tblGrid>
              <a:tr h="720000"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J.S.</a:t>
                      </a:r>
                      <a:endParaRPr lang="es-MX" sz="1400" b="1" dirty="0">
                        <a:latin typeface="Blue Highway" panose="02010603020202020303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CASOS TBP BK+</a:t>
                      </a:r>
                      <a:endParaRPr lang="es-MX" sz="1400" b="1" dirty="0">
                        <a:latin typeface="Blue Highway" panose="02010603020202020303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INGRESARON A TX</a:t>
                      </a:r>
                      <a:endParaRPr lang="es-MX" sz="1400" b="1" dirty="0">
                        <a:latin typeface="Blue Highway" panose="02010603020202020303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CURADOS</a:t>
                      </a:r>
                      <a:endParaRPr lang="es-MX" sz="1400" b="1" dirty="0">
                        <a:latin typeface="Blue Highway" panose="02010603020202020303" pitchFamily="2" charset="0"/>
                      </a:endParaRPr>
                    </a:p>
                  </a:txBody>
                  <a:tcPr anchor="ctr"/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I</a:t>
                      </a:r>
                      <a:endParaRPr lang="es-MX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24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23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86.96</a:t>
                      </a:r>
                      <a:endParaRPr lang="es-MX" sz="18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II</a:t>
                      </a:r>
                      <a:endParaRPr lang="es-MX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2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1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100</a:t>
                      </a:r>
                      <a:endParaRPr lang="es-MX" sz="18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III</a:t>
                      </a:r>
                      <a:endParaRPr lang="es-MX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7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7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71.43</a:t>
                      </a:r>
                      <a:endParaRPr lang="es-MX" sz="18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IV</a:t>
                      </a:r>
                      <a:endParaRPr lang="es-MX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7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7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71.43</a:t>
                      </a:r>
                      <a:endParaRPr lang="es-MX" sz="18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V</a:t>
                      </a:r>
                      <a:endParaRPr lang="es-MX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23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23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86.96</a:t>
                      </a:r>
                      <a:endParaRPr lang="es-MX" sz="18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VI</a:t>
                      </a:r>
                      <a:endParaRPr lang="es-MX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18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18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72.22</a:t>
                      </a:r>
                      <a:endParaRPr lang="es-MX" sz="18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VII</a:t>
                      </a:r>
                      <a:endParaRPr lang="es-MX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5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0" dirty="0" smtClean="0">
                          <a:latin typeface="+mn-lt"/>
                        </a:rPr>
                        <a:t>5</a:t>
                      </a:r>
                      <a:endParaRPr lang="es-MX" sz="1600" b="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80</a:t>
                      </a:r>
                      <a:endParaRPr lang="es-MX" sz="18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612000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/>
                        <a:t>E</a:t>
                      </a:r>
                      <a:endParaRPr lang="es-MX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latin typeface="+mn-lt"/>
                        </a:rPr>
                        <a:t>86</a:t>
                      </a:r>
                      <a:endParaRPr lang="es-MX" sz="18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latin typeface="+mn-lt"/>
                        </a:rPr>
                        <a:t>84</a:t>
                      </a:r>
                      <a:endParaRPr lang="es-MX" sz="18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80.95</a:t>
                      </a:r>
                      <a:endParaRPr lang="es-MX" sz="20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26" t="17000" r="26823" b="23364"/>
          <a:stretch/>
        </p:blipFill>
        <p:spPr bwMode="auto">
          <a:xfrm>
            <a:off x="3815917" y="207450"/>
            <a:ext cx="5292587" cy="4301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16" t="46696" r="29863" b="32359"/>
          <a:stretch/>
        </p:blipFill>
        <p:spPr bwMode="auto">
          <a:xfrm>
            <a:off x="4302226" y="4581128"/>
            <a:ext cx="4662264" cy="200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Elipse"/>
          <p:cNvSpPr/>
          <p:nvPr/>
        </p:nvSpPr>
        <p:spPr>
          <a:xfrm>
            <a:off x="4499994" y="5582634"/>
            <a:ext cx="2736304" cy="37325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Rectángulo"/>
          <p:cNvSpPr/>
          <p:nvPr/>
        </p:nvSpPr>
        <p:spPr>
          <a:xfrm>
            <a:off x="3995938" y="1844824"/>
            <a:ext cx="2952328" cy="86409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195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97" y="228830"/>
            <a:ext cx="930935" cy="3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2440" y="35209"/>
            <a:ext cx="504055" cy="9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ector recto 14"/>
          <p:cNvCxnSpPr/>
          <p:nvPr/>
        </p:nvCxnSpPr>
        <p:spPr>
          <a:xfrm>
            <a:off x="0" y="764704"/>
            <a:ext cx="84604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1 Rectángulo"/>
          <p:cNvSpPr/>
          <p:nvPr/>
        </p:nvSpPr>
        <p:spPr>
          <a:xfrm>
            <a:off x="179512" y="222105"/>
            <a:ext cx="69513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latin typeface="Arial Narrow" panose="020B0606020202030204" pitchFamily="34" charset="0"/>
                <a:cs typeface="Arial" panose="020B0604020202020204" pitchFamily="34" charset="0"/>
              </a:rPr>
              <a:t>3. Calidad de la muestra (indicador solo Secretaría de Salud) </a:t>
            </a:r>
            <a:endParaRPr lang="es-MX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179512" y="981771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b="1" dirty="0"/>
              <a:t>Utilidad: </a:t>
            </a:r>
            <a:r>
              <a:rPr lang="es-MX" dirty="0"/>
              <a:t>Permite identificar el esfuerzo y desempeño por obtener muestras adecuadas para diagnóstico o control de la tuberculosis en las unidades de salud y que son entregadas al laboratorio en condiciones óptimas. </a:t>
            </a:r>
          </a:p>
        </p:txBody>
      </p:sp>
      <p:sp>
        <p:nvSpPr>
          <p:cNvPr id="6" name="5 Rectángulo"/>
          <p:cNvSpPr/>
          <p:nvPr/>
        </p:nvSpPr>
        <p:spPr>
          <a:xfrm>
            <a:off x="179512" y="2060848"/>
            <a:ext cx="84609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Construcción: </a:t>
            </a:r>
            <a:r>
              <a:rPr lang="es-MX" dirty="0"/>
              <a:t>Se construye con la proporción de muestras de diagnóstico adecuadas, del total de las muestras recibidas en los laboratorios. Valor esperado 80%. </a:t>
            </a:r>
          </a:p>
        </p:txBody>
      </p:sp>
      <p:sp>
        <p:nvSpPr>
          <p:cNvPr id="7" name="6 Rectángulo"/>
          <p:cNvSpPr/>
          <p:nvPr/>
        </p:nvSpPr>
        <p:spPr>
          <a:xfrm>
            <a:off x="1259632" y="3709481"/>
            <a:ext cx="597047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i="1" dirty="0"/>
              <a:t>Número de muestras de diagnóstico adecuadas </a:t>
            </a:r>
            <a:endParaRPr lang="es-MX" sz="2000" b="1" i="1" dirty="0" smtClean="0"/>
          </a:p>
          <a:p>
            <a:r>
              <a:rPr lang="es-MX" sz="2000" b="1" dirty="0"/>
              <a:t>	</a:t>
            </a:r>
          </a:p>
          <a:p>
            <a:r>
              <a:rPr lang="es-MX" sz="2000" b="1" i="1" dirty="0"/>
              <a:t>Número de muestras de diagnóstico recibidas </a:t>
            </a:r>
            <a:r>
              <a:rPr lang="es-MX" sz="2000" b="1" dirty="0"/>
              <a:t>	</a:t>
            </a:r>
          </a:p>
        </p:txBody>
      </p:sp>
      <p:sp>
        <p:nvSpPr>
          <p:cNvPr id="9" name="8 Rectángulo"/>
          <p:cNvSpPr/>
          <p:nvPr/>
        </p:nvSpPr>
        <p:spPr>
          <a:xfrm>
            <a:off x="889022" y="3028890"/>
            <a:ext cx="13067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/>
              <a:t>Fórmula: </a:t>
            </a:r>
            <a:endParaRPr lang="es-MX" sz="2000" dirty="0"/>
          </a:p>
        </p:txBody>
      </p:sp>
      <p:sp>
        <p:nvSpPr>
          <p:cNvPr id="10" name="9 CuadroTexto"/>
          <p:cNvSpPr txBox="1"/>
          <p:nvPr/>
        </p:nvSpPr>
        <p:spPr>
          <a:xfrm>
            <a:off x="6923596" y="4005064"/>
            <a:ext cx="8887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i="1" dirty="0" smtClean="0"/>
              <a:t>x100</a:t>
            </a:r>
            <a:endParaRPr lang="es-MX" sz="2000" b="1" i="1" dirty="0"/>
          </a:p>
        </p:txBody>
      </p:sp>
      <p:graphicFrame>
        <p:nvGraphicFramePr>
          <p:cNvPr id="15" name="1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2615939"/>
              </p:ext>
            </p:extLst>
          </p:nvPr>
        </p:nvGraphicFramePr>
        <p:xfrm>
          <a:off x="498071" y="5841072"/>
          <a:ext cx="2417745" cy="396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25657"/>
                <a:gridCol w="792088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Ponderación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10</a:t>
                      </a:r>
                      <a:endParaRPr lang="es-MX" sz="2000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16" name="15 Conector recto"/>
          <p:cNvCxnSpPr/>
          <p:nvPr/>
        </p:nvCxnSpPr>
        <p:spPr>
          <a:xfrm>
            <a:off x="1090948" y="4221088"/>
            <a:ext cx="5713300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7" name="16 Rectángulo"/>
          <p:cNvSpPr/>
          <p:nvPr/>
        </p:nvSpPr>
        <p:spPr>
          <a:xfrm>
            <a:off x="874924" y="3501008"/>
            <a:ext cx="7009444" cy="1368152"/>
          </a:xfrm>
          <a:prstGeom prst="rect">
            <a:avLst/>
          </a:prstGeom>
          <a:noFill/>
          <a:ln w="57150">
            <a:solidFill>
              <a:srgbClr val="6699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195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97" y="228830"/>
            <a:ext cx="930935" cy="3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2440" y="35209"/>
            <a:ext cx="504055" cy="9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ector recto 14"/>
          <p:cNvCxnSpPr/>
          <p:nvPr/>
        </p:nvCxnSpPr>
        <p:spPr>
          <a:xfrm>
            <a:off x="0" y="764704"/>
            <a:ext cx="84604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5 Rectángulo"/>
          <p:cNvSpPr/>
          <p:nvPr/>
        </p:nvSpPr>
        <p:spPr>
          <a:xfrm>
            <a:off x="179512" y="222105"/>
            <a:ext cx="69513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latin typeface="Arial Narrow" panose="020B0606020202030204" pitchFamily="34" charset="0"/>
                <a:cs typeface="Arial" panose="020B0604020202020204" pitchFamily="34" charset="0"/>
              </a:rPr>
              <a:t>3. Calidad de la muestra (indicador solo Secretaría de Salud) </a:t>
            </a:r>
            <a:endParaRPr lang="es-MX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073182"/>
              </p:ext>
            </p:extLst>
          </p:nvPr>
        </p:nvGraphicFramePr>
        <p:xfrm>
          <a:off x="251520" y="1556792"/>
          <a:ext cx="8640960" cy="38160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36104"/>
                <a:gridCol w="689174"/>
                <a:gridCol w="712131"/>
                <a:gridCol w="640918"/>
                <a:gridCol w="712131"/>
                <a:gridCol w="712131"/>
                <a:gridCol w="712131"/>
                <a:gridCol w="621652"/>
                <a:gridCol w="708045"/>
                <a:gridCol w="708045"/>
                <a:gridCol w="708045"/>
                <a:gridCol w="780453"/>
              </a:tblGrid>
              <a:tr h="424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J.S.</a:t>
                      </a:r>
                      <a:endParaRPr lang="es-MX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ene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Feb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mar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abr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may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jun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jul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ago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sep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oct</a:t>
                      </a:r>
                      <a:endParaRPr lang="es-MX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ESTAT</a:t>
                      </a:r>
                      <a:endParaRPr lang="es-MX" dirty="0"/>
                    </a:p>
                  </a:txBody>
                  <a:tcPr anchor="ctr"/>
                </a:tc>
              </a:tr>
              <a:tr h="424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I</a:t>
                      </a:r>
                      <a:endParaRPr lang="es-MX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92.9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91.1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96.9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95.6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100</a:t>
                      </a:r>
                      <a:endParaRPr lang="es-MX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97.2</a:t>
                      </a:r>
                      <a:endParaRPr lang="es-MX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98.4</a:t>
                      </a:r>
                      <a:endParaRPr lang="es-MX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97.21</a:t>
                      </a:r>
                    </a:p>
                  </a:txBody>
                  <a:tcPr marL="9525" marR="9525" marT="9525" marB="0" anchor="ctr"/>
                </a:tc>
              </a:tr>
              <a:tr h="424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II</a:t>
                      </a:r>
                      <a:endParaRPr lang="es-MX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100</a:t>
                      </a:r>
                      <a:endParaRPr lang="es-MX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100</a:t>
                      </a:r>
                      <a:endParaRPr lang="es-MX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100</a:t>
                      </a:r>
                      <a:endParaRPr lang="es-MX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424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III</a:t>
                      </a:r>
                      <a:endParaRPr lang="es-MX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100</a:t>
                      </a:r>
                      <a:endParaRPr lang="es-MX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100</a:t>
                      </a:r>
                      <a:endParaRPr lang="es-MX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100</a:t>
                      </a:r>
                      <a:endParaRPr lang="es-MX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424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IV</a:t>
                      </a:r>
                      <a:endParaRPr lang="es-MX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42.9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61.9</a:t>
                      </a:r>
                      <a:endParaRPr lang="es-MX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63.5</a:t>
                      </a:r>
                      <a:endParaRPr lang="es-MX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92.4</a:t>
                      </a:r>
                      <a:endParaRPr lang="es-MX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86.07</a:t>
                      </a:r>
                    </a:p>
                  </a:txBody>
                  <a:tcPr marL="9525" marR="9525" marT="9525" marB="0" anchor="ctr"/>
                </a:tc>
              </a:tr>
              <a:tr h="424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V</a:t>
                      </a:r>
                      <a:endParaRPr lang="es-MX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100</a:t>
                      </a:r>
                      <a:endParaRPr lang="es-MX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100</a:t>
                      </a:r>
                      <a:endParaRPr lang="es-MX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100</a:t>
                      </a:r>
                      <a:endParaRPr lang="es-MX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424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VI</a:t>
                      </a:r>
                      <a:endParaRPr lang="es-MX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100</a:t>
                      </a:r>
                      <a:endParaRPr lang="es-MX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100</a:t>
                      </a:r>
                      <a:endParaRPr lang="es-MX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100</a:t>
                      </a:r>
                      <a:endParaRPr lang="es-MX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424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VII</a:t>
                      </a:r>
                      <a:endParaRPr lang="es-MX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100</a:t>
                      </a:r>
                      <a:endParaRPr lang="es-MX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100</a:t>
                      </a:r>
                      <a:endParaRPr lang="es-MX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>
                          <a:latin typeface="+mn-lt"/>
                        </a:rPr>
                        <a:t>100</a:t>
                      </a:r>
                      <a:endParaRPr lang="es-MX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</a:tr>
              <a:tr h="42400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/>
                        <a:t>ESTATAL </a:t>
                      </a:r>
                      <a:endParaRPr lang="es-MX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98.98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98.7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96.96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91.21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+mn-lt"/>
                        </a:rPr>
                        <a:t>94.55</a:t>
                      </a:r>
                      <a:endParaRPr lang="es-MX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+mn-lt"/>
                        </a:rPr>
                        <a:t>94.38</a:t>
                      </a:r>
                      <a:endParaRPr lang="es-MX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+mn-lt"/>
                        </a:rPr>
                        <a:t>98.68</a:t>
                      </a:r>
                      <a:endParaRPr lang="es-MX" sz="1600" b="1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97.346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2735797" y="6237312"/>
            <a:ext cx="61566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050" dirty="0" smtClean="0"/>
              <a:t>Fuente: Información mensual del Laboratorio Estatal de Salud Pública, SSSLP 2018.</a:t>
            </a:r>
            <a:endParaRPr lang="es-MX" sz="1050" dirty="0"/>
          </a:p>
        </p:txBody>
      </p:sp>
    </p:spTree>
    <p:extLst>
      <p:ext uri="{BB962C8B-B14F-4D97-AF65-F5344CB8AC3E}">
        <p14:creationId xmlns:p14="http://schemas.microsoft.com/office/powerpoint/2010/main" val="276618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497" y="228830"/>
            <a:ext cx="930935" cy="391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2440" y="35209"/>
            <a:ext cx="504055" cy="9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ector recto 14"/>
          <p:cNvCxnSpPr/>
          <p:nvPr/>
        </p:nvCxnSpPr>
        <p:spPr>
          <a:xfrm>
            <a:off x="0" y="764704"/>
            <a:ext cx="84604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8425362"/>
              </p:ext>
            </p:extLst>
          </p:nvPr>
        </p:nvGraphicFramePr>
        <p:xfrm>
          <a:off x="498071" y="5841072"/>
          <a:ext cx="2417745" cy="396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25657"/>
                <a:gridCol w="792088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Ponderación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000" dirty="0" smtClean="0"/>
                        <a:t>10</a:t>
                      </a:r>
                      <a:endParaRPr lang="es-MX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1 Rectángulo"/>
          <p:cNvSpPr/>
          <p:nvPr/>
        </p:nvSpPr>
        <p:spPr>
          <a:xfrm>
            <a:off x="107504" y="44624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>
                <a:latin typeface="Arial Narrow" panose="020B0606020202030204" pitchFamily="34" charset="0"/>
                <a:cs typeface="Arial" panose="020B0604020202020204" pitchFamily="34" charset="0"/>
              </a:rPr>
              <a:t>4. Detección de VIH en pacientes con TB TF de 15 y más años de edad. (indicador sectorial) </a:t>
            </a:r>
            <a:endParaRPr lang="es-MX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203852" y="1009963"/>
            <a:ext cx="82565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Utilidad: </a:t>
            </a:r>
            <a:r>
              <a:rPr lang="es-MX" dirty="0"/>
              <a:t>El identificar enfermedades asociadas a la tuberculosis ayuda al seguimiento y control de esta última y lograr así la curación. </a:t>
            </a:r>
          </a:p>
        </p:txBody>
      </p:sp>
      <p:sp>
        <p:nvSpPr>
          <p:cNvPr id="7" name="6 Rectángulo"/>
          <p:cNvSpPr/>
          <p:nvPr/>
        </p:nvSpPr>
        <p:spPr>
          <a:xfrm>
            <a:off x="203852" y="1700808"/>
            <a:ext cx="82565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dirty="0"/>
              <a:t>Construcción: </a:t>
            </a:r>
            <a:r>
              <a:rPr lang="es-MX" dirty="0"/>
              <a:t>Se construye con la proporción de la detección de VIH entre los casos nuevos con diagnóstico de Tuberculosis Todas las Formas (TBTF) de 15 y más años de edad, respecto al total casos nuevos con diagnóstico de Tuberculosis Todas las Formas (TBTF) de 15 y más años de edad que no tienen registro de padecer la comorbilidad. Valor esperado 90% para 2018. </a:t>
            </a:r>
          </a:p>
        </p:txBody>
      </p:sp>
      <p:sp>
        <p:nvSpPr>
          <p:cNvPr id="8" name="7 Rectángulo"/>
          <p:cNvSpPr/>
          <p:nvPr/>
        </p:nvSpPr>
        <p:spPr>
          <a:xfrm>
            <a:off x="683568" y="3762906"/>
            <a:ext cx="74168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b="1" i="1" dirty="0"/>
              <a:t>Número de casos de tuberculosis TBTF de 15 y más años de edad, con resultados de la prueba (detección) de VIH </a:t>
            </a:r>
            <a:r>
              <a:rPr lang="es-MX" b="1" dirty="0"/>
              <a:t>	</a:t>
            </a:r>
            <a:endParaRPr lang="es-MX" b="1" i="1" dirty="0"/>
          </a:p>
          <a:p>
            <a:r>
              <a:rPr lang="es-MX" b="1" i="1" dirty="0" smtClean="0"/>
              <a:t> </a:t>
            </a:r>
            <a:r>
              <a:rPr lang="es-MX" b="1" dirty="0"/>
              <a:t>	</a:t>
            </a:r>
          </a:p>
          <a:p>
            <a:r>
              <a:rPr lang="es-MX" b="1" i="1" dirty="0"/>
              <a:t>Número de casos diagnosticados de TBTF de 15 y más años de edad, menos los casos nuevos de TBTF de 15 y más años de edad registrados con la comorbilidad </a:t>
            </a:r>
            <a:r>
              <a:rPr lang="es-MX" b="1" dirty="0"/>
              <a:t>	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7715684" y="4253026"/>
            <a:ext cx="8887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i="1" dirty="0" smtClean="0"/>
              <a:t>x100</a:t>
            </a:r>
            <a:endParaRPr lang="es-MX" sz="2000" b="1" i="1" dirty="0"/>
          </a:p>
        </p:txBody>
      </p:sp>
      <p:sp>
        <p:nvSpPr>
          <p:cNvPr id="13" name="12 Rectángulo"/>
          <p:cNvSpPr/>
          <p:nvPr/>
        </p:nvSpPr>
        <p:spPr>
          <a:xfrm>
            <a:off x="611560" y="3172906"/>
            <a:ext cx="13067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b="1" dirty="0"/>
              <a:t>Fórmula: </a:t>
            </a:r>
            <a:endParaRPr lang="es-MX" sz="2000" dirty="0"/>
          </a:p>
        </p:txBody>
      </p:sp>
      <p:cxnSp>
        <p:nvCxnSpPr>
          <p:cNvPr id="15" name="14 Conector recto"/>
          <p:cNvCxnSpPr/>
          <p:nvPr/>
        </p:nvCxnSpPr>
        <p:spPr>
          <a:xfrm>
            <a:off x="755576" y="4509121"/>
            <a:ext cx="6624736" cy="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6" name="15 Rectángulo"/>
          <p:cNvSpPr/>
          <p:nvPr/>
        </p:nvSpPr>
        <p:spPr>
          <a:xfrm>
            <a:off x="539552" y="3573016"/>
            <a:ext cx="8064896" cy="2088232"/>
          </a:xfrm>
          <a:prstGeom prst="rect">
            <a:avLst/>
          </a:prstGeom>
          <a:noFill/>
          <a:ln w="57150">
            <a:solidFill>
              <a:srgbClr val="6699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4195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1014</TotalTime>
  <Words>3099</Words>
  <Application>Microsoft Office PowerPoint</Application>
  <PresentationFormat>Presentación en pantalla (4:3)</PresentationFormat>
  <Paragraphs>1077</Paragraphs>
  <Slides>42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43" baseType="lpstr">
      <vt:lpstr>Tema de Office</vt:lpstr>
      <vt:lpstr>Avance Indicadores AFASPE, CAMEX y POA.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Detecciones 2018 (POA, AFASPE)</vt:lpstr>
      <vt:lpstr>Estudio de Contactos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POA</vt:lpstr>
      <vt:lpstr>Presentación de PowerPoint</vt:lpstr>
      <vt:lpstr>Presentación de PowerPoint</vt:lpstr>
      <vt:lpstr>METAS 2019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Avance Indicadores AFASPE, CAMEX y POA.</dc:title>
  <dc:creator>Tuberculosis</dc:creator>
  <cp:lastModifiedBy>Aula</cp:lastModifiedBy>
  <cp:revision>153</cp:revision>
  <dcterms:created xsi:type="dcterms:W3CDTF">2018-12-06T16:52:27Z</dcterms:created>
  <dcterms:modified xsi:type="dcterms:W3CDTF">2018-12-11T16:13:31Z</dcterms:modified>
</cp:coreProperties>
</file>